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9" r:id="rId3"/>
    <p:sldId id="258" r:id="rId4"/>
    <p:sldId id="260" r:id="rId5"/>
    <p:sldId id="262" r:id="rId6"/>
    <p:sldId id="263" r:id="rId7"/>
    <p:sldId id="264" r:id="rId8"/>
    <p:sldId id="311" r:id="rId9"/>
    <p:sldId id="265" r:id="rId10"/>
    <p:sldId id="266" r:id="rId11"/>
    <p:sldId id="267" r:id="rId12"/>
    <p:sldId id="299" r:id="rId13"/>
    <p:sldId id="268" r:id="rId14"/>
    <p:sldId id="302" r:id="rId15"/>
    <p:sldId id="269" r:id="rId16"/>
    <p:sldId id="270" r:id="rId17"/>
    <p:sldId id="271" r:id="rId18"/>
    <p:sldId id="286" r:id="rId19"/>
    <p:sldId id="275" r:id="rId20"/>
    <p:sldId id="279" r:id="rId21"/>
    <p:sldId id="280" r:id="rId22"/>
    <p:sldId id="310" r:id="rId23"/>
    <p:sldId id="313" r:id="rId24"/>
    <p:sldId id="281" r:id="rId25"/>
    <p:sldId id="282" r:id="rId26"/>
    <p:sldId id="283" r:id="rId27"/>
    <p:sldId id="284" r:id="rId28"/>
    <p:sldId id="285" r:id="rId29"/>
    <p:sldId id="287" r:id="rId30"/>
    <p:sldId id="288" r:id="rId31"/>
    <p:sldId id="289" r:id="rId32"/>
    <p:sldId id="301" r:id="rId33"/>
    <p:sldId id="298" r:id="rId34"/>
    <p:sldId id="290" r:id="rId35"/>
    <p:sldId id="291" r:id="rId36"/>
    <p:sldId id="292" r:id="rId37"/>
    <p:sldId id="293" r:id="rId38"/>
    <p:sldId id="294" r:id="rId39"/>
    <p:sldId id="295" r:id="rId40"/>
    <p:sldId id="296" r:id="rId41"/>
    <p:sldId id="303" r:id="rId42"/>
    <p:sldId id="304" r:id="rId43"/>
    <p:sldId id="305" r:id="rId44"/>
    <p:sldId id="306" r:id="rId45"/>
    <p:sldId id="307" r:id="rId46"/>
    <p:sldId id="308" r:id="rId47"/>
    <p:sldId id="309" r:id="rId48"/>
    <p:sldId id="297" r:id="rId49"/>
    <p:sldId id="312" r:id="rId50"/>
    <p:sldId id="272" r:id="rId51"/>
    <p:sldId id="273" r:id="rId52"/>
    <p:sldId id="274" r:id="rId53"/>
    <p:sldId id="316" r:id="rId54"/>
    <p:sldId id="276" r:id="rId55"/>
    <p:sldId id="278" r:id="rId56"/>
    <p:sldId id="300" r:id="rId57"/>
    <p:sldId id="315" r:id="rId58"/>
    <p:sldId id="314"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varScale="1">
        <p:scale>
          <a:sx n="113" d="100"/>
          <a:sy n="113" d="100"/>
        </p:scale>
        <p:origin x="157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7BF84-1442-4A37-8ECA-51C69A088EB2}" type="datetimeFigureOut">
              <a:rPr lang="tr-TR" smtClean="0"/>
              <a:pPr/>
              <a:t>8.02.2020</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4B33F2-1294-481E-BE61-E2C932A4B8DB}" type="slidenum">
              <a:rPr lang="tr-TR" smtClean="0"/>
              <a:pPr/>
              <a:t>‹#›</a:t>
            </a:fld>
            <a:endParaRPr lang="tr-TR" dirty="0"/>
          </a:p>
        </p:txBody>
      </p:sp>
    </p:spTree>
    <p:extLst>
      <p:ext uri="{BB962C8B-B14F-4D97-AF65-F5344CB8AC3E}">
        <p14:creationId xmlns:p14="http://schemas.microsoft.com/office/powerpoint/2010/main" val="131097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4B33F2-1294-481E-BE61-E2C932A4B8DB}" type="slidenum">
              <a:rPr lang="tr-TR" smtClean="0"/>
              <a:pPr/>
              <a:t>5</a:t>
            </a:fld>
            <a:endParaRPr lang="tr-TR" dirty="0"/>
          </a:p>
        </p:txBody>
      </p:sp>
    </p:spTree>
    <p:extLst>
      <p:ext uri="{BB962C8B-B14F-4D97-AF65-F5344CB8AC3E}">
        <p14:creationId xmlns:p14="http://schemas.microsoft.com/office/powerpoint/2010/main" val="1632058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a:t>www.dersimiz.com</a:t>
            </a:r>
          </a:p>
        </p:txBody>
      </p:sp>
      <p:sp>
        <p:nvSpPr>
          <p:cNvPr id="4" name="3 Slayt Numarası Yer Tutucusu"/>
          <p:cNvSpPr>
            <a:spLocks noGrp="1"/>
          </p:cNvSpPr>
          <p:nvPr>
            <p:ph type="sldNum" sz="quarter" idx="10"/>
          </p:nvPr>
        </p:nvSpPr>
        <p:spPr/>
        <p:txBody>
          <a:bodyPr/>
          <a:lstStyle/>
          <a:p>
            <a:fld id="{304B33F2-1294-481E-BE61-E2C932A4B8DB}" type="slidenum">
              <a:rPr lang="tr-TR" smtClean="0"/>
              <a:pPr/>
              <a:t>10</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2722929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410234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46441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218288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229429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155852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361839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117267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357086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314588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555689B-6808-4E11-B58B-1169E1FD6731}" type="datetimeFigureOut">
              <a:rPr lang="tr-TR" smtClean="0"/>
              <a:pPr/>
              <a:t>8.02.2020</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415643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5689B-6808-4E11-B58B-1169E1FD6731}" type="datetimeFigureOut">
              <a:rPr lang="tr-TR" smtClean="0"/>
              <a:pPr/>
              <a:t>8.02.2020</a:t>
            </a:fld>
            <a:endParaRPr lang="tr-TR"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1931F-9A7C-469F-AC53-0EA9F2F75854}" type="slidenum">
              <a:rPr lang="tr-TR" smtClean="0"/>
              <a:pPr/>
              <a:t>‹#›</a:t>
            </a:fld>
            <a:endParaRPr lang="tr-TR" dirty="0"/>
          </a:p>
        </p:txBody>
      </p:sp>
    </p:spTree>
    <p:extLst>
      <p:ext uri="{BB962C8B-B14F-4D97-AF65-F5344CB8AC3E}">
        <p14:creationId xmlns:p14="http://schemas.microsoft.com/office/powerpoint/2010/main" val="76792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dersimiz.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dersimiz.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b="1" i="1" dirty="0">
                <a:solidFill>
                  <a:srgbClr val="FF0000"/>
                </a:solidFill>
              </a:rPr>
            </a:br>
            <a:br>
              <a:rPr lang="tr-TR" b="1" i="1" dirty="0">
                <a:solidFill>
                  <a:srgbClr val="FF0000"/>
                </a:solidFill>
              </a:rPr>
            </a:br>
            <a:r>
              <a:rPr lang="tr-TR" b="1" i="1" dirty="0">
                <a:solidFill>
                  <a:srgbClr val="FF0000"/>
                </a:solidFill>
              </a:rPr>
              <a:t>VERİMLİ DERS ÇALIŞMA NEDİR?</a:t>
            </a:r>
            <a:br>
              <a:rPr lang="tr-TR" b="1" i="1" dirty="0">
                <a:solidFill>
                  <a:srgbClr val="FF0000"/>
                </a:solidFill>
              </a:rPr>
            </a:br>
            <a:endParaRPr lang="tr-TR" b="1" i="1" dirty="0">
              <a:solidFill>
                <a:srgbClr val="FF0000"/>
              </a:solidFill>
            </a:endParaRPr>
          </a:p>
        </p:txBody>
      </p:sp>
      <p:sp>
        <p:nvSpPr>
          <p:cNvPr id="3" name="İçerik Yer Tutucusu 2"/>
          <p:cNvSpPr>
            <a:spLocks noGrp="1"/>
          </p:cNvSpPr>
          <p:nvPr>
            <p:ph idx="1"/>
          </p:nvPr>
        </p:nvSpPr>
        <p:spPr/>
        <p:txBody>
          <a:bodyPr>
            <a:normAutofit/>
          </a:bodyPr>
          <a:lstStyle/>
          <a:p>
            <a:pPr marL="0" indent="0">
              <a:lnSpc>
                <a:spcPct val="150000"/>
              </a:lnSpc>
              <a:buNone/>
            </a:pPr>
            <a:endParaRPr lang="tr-TR" sz="2800" dirty="0">
              <a:latin typeface="Times New Roman" pitchFamily="18" charset="0"/>
              <a:cs typeface="Times New Roman" pitchFamily="18" charset="0"/>
            </a:endParaRPr>
          </a:p>
          <a:p>
            <a:pPr>
              <a:lnSpc>
                <a:spcPct val="150000"/>
              </a:lnSpc>
            </a:pPr>
            <a:r>
              <a:rPr lang="tr-TR" sz="2800" dirty="0">
                <a:latin typeface="Times New Roman" pitchFamily="18" charset="0"/>
                <a:cs typeface="Times New Roman" pitchFamily="18" charset="0"/>
              </a:rPr>
              <a:t>Bir amaç doğrultusunda planlı ve programlı çalışmaktır. Bu programda sadece çalışılacak dersler değil aynı zamanda sosyal etkinliklere, keyif aldığınız aktivitelere ve dinlenmelere de yer verilir. </a:t>
            </a:r>
          </a:p>
        </p:txBody>
      </p:sp>
    </p:spTree>
    <p:extLst>
      <p:ext uri="{BB962C8B-B14F-4D97-AF65-F5344CB8AC3E}">
        <p14:creationId xmlns:p14="http://schemas.microsoft.com/office/powerpoint/2010/main" val="2215132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solidFill>
                  <a:srgbClr val="FF0000"/>
                </a:solidFill>
              </a:rPr>
              <a:t>3.Tekrar </a:t>
            </a:r>
          </a:p>
        </p:txBody>
      </p:sp>
      <p:sp>
        <p:nvSpPr>
          <p:cNvPr id="3" name="İçerik Yer Tutucusu 2"/>
          <p:cNvSpPr>
            <a:spLocks noGrp="1"/>
          </p:cNvSpPr>
          <p:nvPr>
            <p:ph idx="1"/>
          </p:nvPr>
        </p:nvSpPr>
        <p:spPr/>
        <p:txBody>
          <a:bodyPr>
            <a:normAutofit/>
          </a:bodyPr>
          <a:lstStyle/>
          <a:p>
            <a:pPr marL="0" indent="0">
              <a:buNone/>
            </a:pPr>
            <a:r>
              <a:rPr lang="tr-TR" sz="2800" dirty="0">
                <a:latin typeface="Times New Roman" pitchFamily="18" charset="0"/>
                <a:cs typeface="Times New Roman" pitchFamily="18" charset="0"/>
              </a:rPr>
              <a:t>Bilgiler taze taze sınava giriyoruz. Peki neden sınav öncesi çalışmak faydalı değil?</a:t>
            </a:r>
          </a:p>
          <a:p>
            <a:endParaRPr lang="tr-TR" sz="2800" dirty="0">
              <a:latin typeface="Times New Roman" pitchFamily="18" charset="0"/>
              <a:cs typeface="Times New Roman" pitchFamily="18" charset="0"/>
            </a:endParaRPr>
          </a:p>
          <a:p>
            <a:endParaRPr lang="tr-TR" sz="28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837731"/>
            <a:ext cx="5367266" cy="402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932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a:solidFill>
                  <a:srgbClr val="FF0000"/>
                </a:solidFill>
                <a:cs typeface="Times New Roman" pitchFamily="18" charset="0"/>
              </a:rPr>
              <a:t>4.Motivasyon</a:t>
            </a:r>
          </a:p>
        </p:txBody>
      </p:sp>
      <p:sp>
        <p:nvSpPr>
          <p:cNvPr id="3" name="İçerik Yer Tutucusu 2"/>
          <p:cNvSpPr>
            <a:spLocks noGrp="1"/>
          </p:cNvSpPr>
          <p:nvPr>
            <p:ph idx="1"/>
          </p:nvPr>
        </p:nvSpPr>
        <p:spPr/>
        <p:txBody>
          <a:bodyPr>
            <a:noAutofit/>
          </a:bodyPr>
          <a:lstStyle/>
          <a:p>
            <a:pPr marL="0" indent="0">
              <a:buNone/>
            </a:pPr>
            <a:r>
              <a:rPr lang="tr-TR" sz="2400" dirty="0">
                <a:latin typeface="Times New Roman" pitchFamily="18" charset="0"/>
                <a:cs typeface="Times New Roman" pitchFamily="18" charset="0"/>
              </a:rPr>
              <a:t>Motivasyon için öğrenmenin gerekli ve zevkli bir uğraş olduğuna inanılmalıdır.</a:t>
            </a:r>
          </a:p>
          <a:p>
            <a:pPr marL="0" indent="0">
              <a:buNone/>
            </a:pPr>
            <a:r>
              <a:rPr lang="tr-TR" sz="2400" dirty="0">
                <a:latin typeface="Times New Roman" pitchFamily="18" charset="0"/>
                <a:cs typeface="Times New Roman" pitchFamily="18" charset="0"/>
              </a:rPr>
              <a:t>Toplum, bilgisiz cahil kimseleri işe yaramaz, bilgili ve üretkenleri ise saygın ve aranan kimseler olarak görmektedir. </a:t>
            </a:r>
          </a:p>
          <a:p>
            <a:pPr marL="0" indent="0">
              <a:buNone/>
            </a:pPr>
            <a:endParaRPr lang="tr-TR" sz="2400" b="1" i="1" u="sng" dirty="0">
              <a:solidFill>
                <a:srgbClr val="FF0000"/>
              </a:solidFill>
              <a:latin typeface="Times New Roman" pitchFamily="18" charset="0"/>
              <a:cs typeface="Times New Roman" pitchFamily="18" charset="0"/>
            </a:endParaRPr>
          </a:p>
          <a:p>
            <a:pPr marL="0" indent="0">
              <a:buNone/>
            </a:pPr>
            <a:r>
              <a:rPr lang="tr-TR" sz="2400" b="1" i="1" u="sng" dirty="0">
                <a:solidFill>
                  <a:srgbClr val="FF0000"/>
                </a:solidFill>
                <a:latin typeface="Times New Roman" pitchFamily="18" charset="0"/>
                <a:cs typeface="Times New Roman" pitchFamily="18" charset="0"/>
              </a:rPr>
              <a:t>Siz hangisi olmak istersiniz?</a:t>
            </a:r>
          </a:p>
          <a:p>
            <a:pPr marL="0" indent="0">
              <a:buNone/>
            </a:pPr>
            <a:r>
              <a:rPr lang="tr-TR" sz="2400" dirty="0">
                <a:latin typeface="Times New Roman" pitchFamily="18" charset="0"/>
                <a:cs typeface="Times New Roman" pitchFamily="18" charset="0"/>
              </a:rPr>
              <a:t>Toplumda aranan, beğenilen ve istenilen biri olmak istiyorsanız çalışma alışkanlıklarınızı hemen gözden geçirin.</a:t>
            </a:r>
          </a:p>
          <a:p>
            <a:r>
              <a:rPr lang="tr-TR" sz="2400" dirty="0">
                <a:latin typeface="Times New Roman" pitchFamily="18" charset="0"/>
                <a:cs typeface="Times New Roman" pitchFamily="18" charset="0"/>
              </a:rPr>
              <a:t>Hatalı davranışları atın.</a:t>
            </a:r>
          </a:p>
          <a:p>
            <a:r>
              <a:rPr lang="tr-TR" sz="2400" dirty="0">
                <a:latin typeface="Times New Roman" pitchFamily="18" charset="0"/>
                <a:cs typeface="Times New Roman" pitchFamily="18" charset="0"/>
              </a:rPr>
              <a:t>Etkin ve verimli çalışma yöntemlerini uygulayın.</a:t>
            </a:r>
          </a:p>
          <a:p>
            <a:r>
              <a:rPr lang="tr-TR" sz="2400" dirty="0">
                <a:latin typeface="Times New Roman" pitchFamily="18" charset="0"/>
                <a:cs typeface="Times New Roman" pitchFamily="18" charset="0"/>
              </a:rPr>
              <a:t>Başaracağınıza inanın ve kararlı olun.</a:t>
            </a:r>
          </a:p>
          <a:p>
            <a:r>
              <a:rPr lang="tr-TR" sz="2400" dirty="0">
                <a:latin typeface="Times New Roman" pitchFamily="18" charset="0"/>
                <a:cs typeface="Times New Roman" pitchFamily="18" charset="0"/>
              </a:rPr>
              <a:t>Sonuçları değerlendirin.</a:t>
            </a:r>
          </a:p>
          <a:p>
            <a:endParaRPr lang="tr-TR" sz="2400" dirty="0">
              <a:solidFill>
                <a:srgbClr val="FF0000"/>
              </a:solidFill>
              <a:latin typeface="Times New Roman" pitchFamily="18" charset="0"/>
              <a:cs typeface="Times New Roman" pitchFamily="18" charset="0"/>
            </a:endParaRPr>
          </a:p>
          <a:p>
            <a:pPr marL="0" indent="0">
              <a:buNone/>
            </a:pPr>
            <a:endParaRPr lang="tr-TR" sz="2400" b="1" i="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35103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b="1" i="1" dirty="0">
                <a:solidFill>
                  <a:srgbClr val="FF0000"/>
                </a:solidFill>
                <a:latin typeface="Times New Roman" pitchFamily="18" charset="0"/>
                <a:cs typeface="Times New Roman" pitchFamily="18" charset="0"/>
              </a:rPr>
              <a:t>‘Ders çalışmak istemiyorum.’ </a:t>
            </a:r>
          </a:p>
          <a:p>
            <a:pPr marL="0" indent="0">
              <a:buNone/>
            </a:pPr>
            <a:r>
              <a:rPr lang="tr-TR" dirty="0">
                <a:latin typeface="Times New Roman" pitchFamily="18" charset="0"/>
                <a:cs typeface="Times New Roman" pitchFamily="18" charset="0"/>
              </a:rPr>
              <a:t>Motivasyonu arttırmak için yapılabileceklerinizden bazıları şunlardır:</a:t>
            </a:r>
          </a:p>
          <a:p>
            <a:pPr marL="0" indent="0">
              <a:buNone/>
            </a:pPr>
            <a:r>
              <a:rPr lang="tr-TR" dirty="0">
                <a:latin typeface="Times New Roman" pitchFamily="18" charset="0"/>
                <a:cs typeface="Times New Roman" pitchFamily="18" charset="0"/>
              </a:rPr>
              <a:t> </a:t>
            </a:r>
          </a:p>
          <a:p>
            <a:pPr>
              <a:buFont typeface="Times New Roman" pitchFamily="18" charset="0"/>
              <a:buChar char="→"/>
            </a:pPr>
            <a:r>
              <a:rPr lang="tr-TR" dirty="0">
                <a:latin typeface="Times New Roman" pitchFamily="18" charset="0"/>
                <a:cs typeface="Times New Roman" pitchFamily="18" charset="0"/>
              </a:rPr>
              <a:t>Tam olarak ne istediğiniz kesinleştirin.</a:t>
            </a:r>
          </a:p>
          <a:p>
            <a:pPr>
              <a:buFont typeface="Times New Roman" pitchFamily="18" charset="0"/>
              <a:buChar char="→"/>
            </a:pPr>
            <a:endParaRPr lang="tr-TR" dirty="0">
              <a:latin typeface="Times New Roman" pitchFamily="18" charset="0"/>
              <a:cs typeface="Times New Roman" pitchFamily="18" charset="0"/>
            </a:endParaRPr>
          </a:p>
          <a:p>
            <a:pPr>
              <a:buFont typeface="Times New Roman" pitchFamily="18" charset="0"/>
              <a:buChar char="→"/>
            </a:pPr>
            <a:r>
              <a:rPr lang="tr-TR" dirty="0">
                <a:latin typeface="Times New Roman" pitchFamily="18" charset="0"/>
                <a:cs typeface="Times New Roman" pitchFamily="18" charset="0"/>
              </a:rPr>
              <a:t>Niçin istediğinizi belirleyin.</a:t>
            </a:r>
          </a:p>
          <a:p>
            <a:pPr>
              <a:buFont typeface="Times New Roman" pitchFamily="18" charset="0"/>
              <a:buChar char="→"/>
            </a:pPr>
            <a:endParaRPr lang="tr-TR" dirty="0">
              <a:latin typeface="Times New Roman" pitchFamily="18" charset="0"/>
              <a:cs typeface="Times New Roman" pitchFamily="18" charset="0"/>
            </a:endParaRPr>
          </a:p>
          <a:p>
            <a:pPr>
              <a:buFont typeface="Times New Roman" pitchFamily="18" charset="0"/>
              <a:buChar char="→"/>
            </a:pPr>
            <a:r>
              <a:rPr lang="tr-TR" dirty="0">
                <a:latin typeface="Times New Roman" pitchFamily="18" charset="0"/>
                <a:cs typeface="Times New Roman" pitchFamily="18" charset="0"/>
              </a:rPr>
              <a:t>Hedefler belirleyin.</a:t>
            </a:r>
          </a:p>
          <a:p>
            <a:pPr marL="0" indent="0">
              <a:buNone/>
            </a:pPr>
            <a:endParaRPr lang="tr-TR" dirty="0">
              <a:latin typeface="Times New Roman" pitchFamily="18" charset="0"/>
              <a:cs typeface="Times New Roman" pitchFamily="18" charset="0"/>
            </a:endParaRPr>
          </a:p>
          <a:p>
            <a:endParaRPr lang="tr-TR" dirty="0"/>
          </a:p>
        </p:txBody>
      </p:sp>
      <p:pic>
        <p:nvPicPr>
          <p:cNvPr id="2050" name="Picture 2" descr="C:\Sitelerin Takibi\Dersimiz.com\2016-2017 Yüklemeleri\dersimiz.com.png"/>
          <p:cNvPicPr>
            <a:picLocks noChangeAspect="1" noChangeArrowheads="1"/>
          </p:cNvPicPr>
          <p:nvPr/>
        </p:nvPicPr>
        <p:blipFill>
          <a:blip r:embed="rId2" cstate="print"/>
          <a:srcRect/>
          <a:stretch>
            <a:fillRect/>
          </a:stretch>
        </p:blipFill>
        <p:spPr bwMode="auto">
          <a:xfrm>
            <a:off x="7334250" y="6524625"/>
            <a:ext cx="1809750" cy="333375"/>
          </a:xfrm>
          <a:prstGeom prst="rect">
            <a:avLst/>
          </a:prstGeom>
          <a:noFill/>
        </p:spPr>
      </p:pic>
    </p:spTree>
    <p:extLst>
      <p:ext uri="{BB962C8B-B14F-4D97-AF65-F5344CB8AC3E}">
        <p14:creationId xmlns:p14="http://schemas.microsoft.com/office/powerpoint/2010/main" val="31233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a:buFont typeface="Times New Roman" pitchFamily="18" charset="0"/>
              <a:buChar char="→"/>
            </a:pPr>
            <a:endParaRPr lang="tr-TR" sz="2800" dirty="0">
              <a:latin typeface="Times New Roman" pitchFamily="18" charset="0"/>
              <a:cs typeface="Times New Roman" pitchFamily="18" charset="0"/>
            </a:endParaRPr>
          </a:p>
          <a:p>
            <a:pPr>
              <a:buFont typeface="Times New Roman" pitchFamily="18" charset="0"/>
              <a:buChar char="→"/>
            </a:pPr>
            <a:r>
              <a:rPr lang="tr-TR" sz="2800" dirty="0">
                <a:latin typeface="Times New Roman" pitchFamily="18" charset="0"/>
                <a:cs typeface="Times New Roman" pitchFamily="18" charset="0"/>
              </a:rPr>
              <a:t>Başaracağınıza inanın.</a:t>
            </a:r>
          </a:p>
          <a:p>
            <a:pPr>
              <a:buFont typeface="Times New Roman" pitchFamily="18" charset="0"/>
              <a:buChar char="→"/>
            </a:pPr>
            <a:endParaRPr lang="tr-TR" sz="2800" dirty="0">
              <a:latin typeface="Times New Roman" pitchFamily="18" charset="0"/>
              <a:cs typeface="Times New Roman" pitchFamily="18" charset="0"/>
            </a:endParaRPr>
          </a:p>
          <a:p>
            <a:pPr>
              <a:buFont typeface="Times New Roman" pitchFamily="18" charset="0"/>
              <a:buChar char="→"/>
            </a:pPr>
            <a:r>
              <a:rPr lang="tr-TR" sz="2800" dirty="0">
                <a:latin typeface="Times New Roman" pitchFamily="18" charset="0"/>
                <a:cs typeface="Times New Roman" pitchFamily="18" charset="0"/>
              </a:rPr>
              <a:t>Çalışma ortamını iyi düzenleyin.</a:t>
            </a:r>
          </a:p>
          <a:p>
            <a:pPr>
              <a:buFont typeface="Times New Roman" pitchFamily="18" charset="0"/>
              <a:buChar char="→"/>
            </a:pPr>
            <a:endParaRPr lang="tr-TR" sz="2800" dirty="0">
              <a:latin typeface="Times New Roman" pitchFamily="18" charset="0"/>
              <a:cs typeface="Times New Roman" pitchFamily="18" charset="0"/>
            </a:endParaRPr>
          </a:p>
          <a:p>
            <a:pPr>
              <a:buFont typeface="Times New Roman" pitchFamily="18" charset="0"/>
              <a:buChar char="→"/>
            </a:pPr>
            <a:r>
              <a:rPr lang="tr-TR" sz="2800" dirty="0">
                <a:latin typeface="Times New Roman" pitchFamily="18" charset="0"/>
                <a:cs typeface="Times New Roman" pitchFamily="18" charset="0"/>
              </a:rPr>
              <a:t>Çalışma sonunda kazanacaklarınızı düşünün.</a:t>
            </a:r>
          </a:p>
          <a:p>
            <a:pPr>
              <a:buFont typeface="Times New Roman" pitchFamily="18" charset="0"/>
              <a:buChar char="→"/>
            </a:pPr>
            <a:endParaRPr lang="tr-TR" sz="2800" dirty="0">
              <a:latin typeface="Times New Roman" pitchFamily="18" charset="0"/>
              <a:cs typeface="Times New Roman" pitchFamily="18" charset="0"/>
            </a:endParaRPr>
          </a:p>
          <a:p>
            <a:pPr>
              <a:buFont typeface="Times New Roman" pitchFamily="18" charset="0"/>
              <a:buChar char="→"/>
            </a:pPr>
            <a:r>
              <a:rPr lang="tr-TR" sz="2800" dirty="0">
                <a:latin typeface="Times New Roman" pitchFamily="18" charset="0"/>
                <a:cs typeface="Times New Roman" pitchFamily="18" charset="0"/>
              </a:rPr>
              <a:t>Yapmanız gereken işleri </a:t>
            </a:r>
            <a:r>
              <a:rPr lang="tr-TR" sz="2800" b="1" i="1" u="sng" dirty="0">
                <a:solidFill>
                  <a:srgbClr val="FF0000"/>
                </a:solidFill>
                <a:latin typeface="Times New Roman" pitchFamily="18" charset="0"/>
                <a:cs typeface="Times New Roman" pitchFamily="18" charset="0"/>
              </a:rPr>
              <a:t>ASLA</a:t>
            </a:r>
            <a:r>
              <a:rPr lang="tr-TR" sz="2800" dirty="0">
                <a:latin typeface="Times New Roman" pitchFamily="18" charset="0"/>
                <a:cs typeface="Times New Roman" pitchFamily="18" charset="0"/>
              </a:rPr>
              <a:t> ertelemeyin</a:t>
            </a:r>
          </a:p>
          <a:p>
            <a:pPr>
              <a:buFont typeface="Times New Roman" pitchFamily="18" charset="0"/>
              <a:buChar char="→"/>
            </a:pPr>
            <a:endParaRPr lang="tr-TR" sz="2800" dirty="0">
              <a:latin typeface="Times New Roman" pitchFamily="18" charset="0"/>
              <a:cs typeface="Times New Roman" pitchFamily="18" charset="0"/>
            </a:endParaRPr>
          </a:p>
          <a:p>
            <a:pPr>
              <a:buFont typeface="Times New Roman" pitchFamily="18" charset="0"/>
              <a:buChar char="→"/>
            </a:pPr>
            <a:r>
              <a:rPr lang="tr-TR" sz="2800" dirty="0">
                <a:latin typeface="Times New Roman" pitchFamily="18" charset="0"/>
                <a:cs typeface="Times New Roman" pitchFamily="18" charset="0"/>
              </a:rPr>
              <a:t>Sizi kötü etkileyen arkadaş grubunuzundan uzaklaşın.</a:t>
            </a:r>
          </a:p>
          <a:p>
            <a:pPr>
              <a:buFont typeface="Times New Roman" pitchFamily="18" charset="0"/>
              <a:buChar char="→"/>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3126853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ers çalışma motivasyonu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64704"/>
            <a:ext cx="3672408" cy="27543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ers çalışma motivasyonu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861048"/>
            <a:ext cx="3832076" cy="276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4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5.Çalışma Ortamı</a:t>
            </a:r>
          </a:p>
        </p:txBody>
      </p:sp>
      <p:sp>
        <p:nvSpPr>
          <p:cNvPr id="3" name="İçerik Yer Tutucusu 2"/>
          <p:cNvSpPr>
            <a:spLocks noGrp="1"/>
          </p:cNvSpPr>
          <p:nvPr>
            <p:ph idx="1"/>
          </p:nvPr>
        </p:nvSpPr>
        <p:spPr/>
        <p:txBody>
          <a:bodyPr>
            <a:normAutofit fontScale="85000" lnSpcReduction="10000"/>
          </a:bodyPr>
          <a:lstStyle/>
          <a:p>
            <a:pPr marL="0" indent="0">
              <a:buNone/>
            </a:pPr>
            <a:r>
              <a:rPr lang="tr-TR" dirty="0">
                <a:solidFill>
                  <a:srgbClr val="FF0000"/>
                </a:solidFill>
                <a:effectLst>
                  <a:outerShdw blurRad="38100" dist="38100" dir="2700000" algn="tl">
                    <a:srgbClr val="000000">
                      <a:alpha val="43137"/>
                    </a:srgbClr>
                  </a:outerShdw>
                </a:effectLst>
              </a:rPr>
              <a:t>Çalışma ortamı nasıl düzenlenmeli?</a:t>
            </a:r>
          </a:p>
          <a:p>
            <a:pPr marL="0" indent="0">
              <a:buNone/>
            </a:pPr>
            <a:endParaRPr lang="tr-TR" dirty="0"/>
          </a:p>
          <a:p>
            <a:pPr>
              <a:buFont typeface="Wingdings" pitchFamily="2" charset="2"/>
              <a:buChar char="v"/>
            </a:pPr>
            <a:r>
              <a:rPr lang="tr-TR" dirty="0">
                <a:latin typeface="Times New Roman" pitchFamily="18" charset="0"/>
                <a:cs typeface="Times New Roman" pitchFamily="18" charset="0"/>
              </a:rPr>
              <a:t>Masa başında çalışın. Yatarak çalışmayın!</a:t>
            </a:r>
          </a:p>
          <a:p>
            <a:pPr>
              <a:buFont typeface="Wingdings" pitchFamily="2" charset="2"/>
              <a:buChar char="v"/>
            </a:pPr>
            <a:endParaRPr lang="tr-TR" dirty="0">
              <a:latin typeface="Times New Roman" pitchFamily="18" charset="0"/>
              <a:cs typeface="Times New Roman" pitchFamily="18" charset="0"/>
            </a:endParaRPr>
          </a:p>
          <a:p>
            <a:pPr>
              <a:buFont typeface="Wingdings" pitchFamily="2" charset="2"/>
              <a:buChar char="v"/>
            </a:pPr>
            <a:r>
              <a:rPr lang="tr-TR" dirty="0">
                <a:latin typeface="Times New Roman" pitchFamily="18" charset="0"/>
                <a:cs typeface="Times New Roman" pitchFamily="18" charset="0"/>
              </a:rPr>
              <a:t>Çalışmanızla ilgili malzemelerinizi önceden hazırlayın.</a:t>
            </a:r>
          </a:p>
          <a:p>
            <a:pPr>
              <a:buFont typeface="Wingdings" pitchFamily="2" charset="2"/>
              <a:buChar char="v"/>
            </a:pPr>
            <a:endParaRPr lang="tr-TR" dirty="0">
              <a:latin typeface="Times New Roman" pitchFamily="18" charset="0"/>
              <a:cs typeface="Times New Roman" pitchFamily="18" charset="0"/>
            </a:endParaRPr>
          </a:p>
          <a:p>
            <a:pPr>
              <a:buFont typeface="Wingdings" pitchFamily="2" charset="2"/>
              <a:buChar char="v"/>
            </a:pPr>
            <a:r>
              <a:rPr lang="tr-TR" dirty="0">
                <a:latin typeface="Times New Roman" pitchFamily="18" charset="0"/>
                <a:cs typeface="Times New Roman" pitchFamily="18" charset="0"/>
              </a:rPr>
              <a:t>Çalışırken cep telefonu, bilgisayar vb. sizi meşgul etmesin.</a:t>
            </a:r>
          </a:p>
          <a:p>
            <a:pPr>
              <a:buFont typeface="Wingdings" pitchFamily="2" charset="2"/>
              <a:buChar char="v"/>
            </a:pPr>
            <a:endParaRPr lang="tr-TR" dirty="0">
              <a:latin typeface="Times New Roman" pitchFamily="18" charset="0"/>
              <a:cs typeface="Times New Roman" pitchFamily="18" charset="0"/>
            </a:endParaRPr>
          </a:p>
          <a:p>
            <a:pPr>
              <a:buFont typeface="Wingdings" pitchFamily="2" charset="2"/>
              <a:buChar char="v"/>
            </a:pPr>
            <a:r>
              <a:rPr lang="tr-TR" dirty="0">
                <a:latin typeface="Times New Roman" pitchFamily="18" charset="0"/>
                <a:cs typeface="Times New Roman" pitchFamily="18" charset="0"/>
              </a:rPr>
              <a:t>Sessiz havadar düzenli bir ortamda çalışın.</a:t>
            </a:r>
          </a:p>
        </p:txBody>
      </p:sp>
    </p:spTree>
    <p:extLst>
      <p:ext uri="{BB962C8B-B14F-4D97-AF65-F5344CB8AC3E}">
        <p14:creationId xmlns:p14="http://schemas.microsoft.com/office/powerpoint/2010/main" val="161045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solidFill>
                  <a:srgbClr val="FF0000"/>
                </a:solidFill>
                <a:cs typeface="Times New Roman" pitchFamily="18" charset="0"/>
              </a:rPr>
              <a:t>6. Zaman Yönetimi</a:t>
            </a:r>
          </a:p>
        </p:txBody>
      </p:sp>
      <p:sp>
        <p:nvSpPr>
          <p:cNvPr id="3" name="İçerik Yer Tutucusu 2"/>
          <p:cNvSpPr>
            <a:spLocks noGrp="1"/>
          </p:cNvSpPr>
          <p:nvPr>
            <p:ph idx="1"/>
          </p:nvPr>
        </p:nvSpPr>
        <p:spPr/>
        <p:txBody>
          <a:bodyPr>
            <a:normAutofit/>
          </a:bodyPr>
          <a:lstStyle/>
          <a:p>
            <a:pPr marL="0" indent="0">
              <a:buNone/>
            </a:pPr>
            <a:r>
              <a:rPr lang="tr-TR" sz="2800" dirty="0">
                <a:latin typeface="Times New Roman" pitchFamily="18" charset="0"/>
                <a:cs typeface="Times New Roman" pitchFamily="18" charset="0"/>
              </a:rPr>
              <a:t>Programlı Çalışmanın Avantajları</a:t>
            </a:r>
          </a:p>
          <a:p>
            <a:pPr marL="0" indent="0">
              <a:buNone/>
            </a:pPr>
            <a:endParaRPr lang="tr-TR" sz="2800" dirty="0">
              <a:latin typeface="Times New Roman" pitchFamily="18" charset="0"/>
              <a:cs typeface="Times New Roman" pitchFamily="18" charset="0"/>
            </a:endParaRPr>
          </a:p>
          <a:p>
            <a:pPr>
              <a:buFont typeface="Wingdings" pitchFamily="2" charset="2"/>
              <a:buChar char="ü"/>
            </a:pPr>
            <a:r>
              <a:rPr lang="tr-TR" sz="2800" dirty="0">
                <a:latin typeface="Times New Roman" pitchFamily="18" charset="0"/>
                <a:cs typeface="Times New Roman" pitchFamily="18" charset="0"/>
              </a:rPr>
              <a:t>Her işe daha rahat zaman ayırmanızı sağlar.</a:t>
            </a:r>
          </a:p>
          <a:p>
            <a:pPr marL="0" indent="0">
              <a:buNone/>
            </a:pPr>
            <a:endParaRPr lang="tr-TR" sz="2800" dirty="0">
              <a:latin typeface="Times New Roman" pitchFamily="18" charset="0"/>
              <a:cs typeface="Times New Roman" pitchFamily="18" charset="0"/>
            </a:endParaRPr>
          </a:p>
          <a:p>
            <a:pPr>
              <a:buFont typeface="Wingdings" pitchFamily="2" charset="2"/>
              <a:buChar char="ü"/>
            </a:pPr>
            <a:r>
              <a:rPr lang="tr-TR" sz="2800" dirty="0">
                <a:latin typeface="Times New Roman" pitchFamily="18" charset="0"/>
                <a:cs typeface="Times New Roman" pitchFamily="18" charset="0"/>
              </a:rPr>
              <a:t>Her derse zaman ayırma öğrencide güven oluşturur.</a:t>
            </a:r>
          </a:p>
          <a:p>
            <a:pPr marL="0" indent="0">
              <a:buNone/>
            </a:pPr>
            <a:endParaRPr lang="tr-TR" sz="2800" dirty="0">
              <a:latin typeface="Times New Roman" pitchFamily="18" charset="0"/>
              <a:cs typeface="Times New Roman" pitchFamily="18" charset="0"/>
            </a:endParaRPr>
          </a:p>
          <a:p>
            <a:pPr>
              <a:buFont typeface="Wingdings" pitchFamily="2" charset="2"/>
              <a:buChar char="ü"/>
            </a:pPr>
            <a:r>
              <a:rPr lang="tr-TR" sz="2800" dirty="0">
                <a:latin typeface="Times New Roman" pitchFamily="18" charset="0"/>
                <a:cs typeface="Times New Roman" pitchFamily="18" charset="0"/>
              </a:rPr>
              <a:t>Günü gününe çalışma panik duygusunu azaltır.</a:t>
            </a:r>
          </a:p>
          <a:p>
            <a:pPr marL="0" indent="0">
              <a:buNone/>
            </a:pPr>
            <a:endParaRPr lang="tr-TR" dirty="0">
              <a:latin typeface="Times New Roman" pitchFamily="18" charset="0"/>
              <a:cs typeface="Times New Roman" pitchFamily="18" charset="0"/>
            </a:endParaRPr>
          </a:p>
          <a:p>
            <a:pPr marL="0" indent="0">
              <a:buNone/>
            </a:pPr>
            <a:endParaRPr lang="tr-TR" dirty="0">
              <a:latin typeface="Times New Roman" pitchFamily="18" charset="0"/>
              <a:cs typeface="Times New Roman" pitchFamily="18" charset="0"/>
            </a:endParaRPr>
          </a:p>
          <a:p>
            <a:pPr marL="0" indent="0">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18250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buFont typeface="Wingdings" pitchFamily="2" charset="2"/>
              <a:buChar char="ü"/>
            </a:pPr>
            <a:r>
              <a:rPr lang="tr-TR" sz="2800" dirty="0">
                <a:latin typeface="Times New Roman" pitchFamily="18" charset="0"/>
                <a:cs typeface="Times New Roman" pitchFamily="18" charset="0"/>
              </a:rPr>
              <a:t>Çalışma verimini yükseltir.</a:t>
            </a:r>
          </a:p>
          <a:p>
            <a:pPr marL="0" indent="0">
              <a:buNone/>
            </a:pPr>
            <a:endParaRPr lang="tr-TR" sz="2800" dirty="0">
              <a:latin typeface="Times New Roman" pitchFamily="18" charset="0"/>
              <a:cs typeface="Times New Roman" pitchFamily="18" charset="0"/>
            </a:endParaRPr>
          </a:p>
          <a:p>
            <a:pPr>
              <a:buFont typeface="Wingdings" pitchFamily="2" charset="2"/>
              <a:buChar char="ü"/>
            </a:pPr>
            <a:r>
              <a:rPr lang="tr-TR" sz="2800" dirty="0">
                <a:latin typeface="Times New Roman" pitchFamily="18" charset="0"/>
                <a:cs typeface="Times New Roman" pitchFamily="18" charset="0"/>
              </a:rPr>
              <a:t>Öğrenilecek konuyu uzun zamana yayarak daha kalıcı ve etkili olmasını sağlar.</a:t>
            </a:r>
          </a:p>
          <a:p>
            <a:pPr marL="0" indent="0">
              <a:buNone/>
            </a:pPr>
            <a:endParaRPr lang="tr-TR" sz="2800" dirty="0">
              <a:latin typeface="Times New Roman" pitchFamily="18" charset="0"/>
              <a:cs typeface="Times New Roman" pitchFamily="18" charset="0"/>
            </a:endParaRPr>
          </a:p>
          <a:p>
            <a:pPr>
              <a:buFont typeface="Wingdings" pitchFamily="2" charset="2"/>
              <a:buChar char="ü"/>
            </a:pPr>
            <a:r>
              <a:rPr lang="tr-TR" sz="2800" dirty="0">
                <a:latin typeface="Times New Roman" pitchFamily="18" charset="0"/>
                <a:cs typeface="Times New Roman" pitchFamily="18" charset="0"/>
              </a:rPr>
              <a:t>Bilinçli bir plan yapmanız derse daha kolay motive olmanızı sağlar.</a:t>
            </a:r>
          </a:p>
        </p:txBody>
      </p:sp>
    </p:spTree>
    <p:extLst>
      <p:ext uri="{BB962C8B-B14F-4D97-AF65-F5344CB8AC3E}">
        <p14:creationId xmlns:p14="http://schemas.microsoft.com/office/powerpoint/2010/main" val="3988393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Zaman Planlama</a:t>
            </a:r>
          </a:p>
        </p:txBody>
      </p:sp>
      <p:sp>
        <p:nvSpPr>
          <p:cNvPr id="3" name="İçerik Yer Tutucusu 2"/>
          <p:cNvSpPr>
            <a:spLocks noGrp="1"/>
          </p:cNvSpPr>
          <p:nvPr>
            <p:ph idx="1"/>
          </p:nvPr>
        </p:nvSpPr>
        <p:spPr/>
        <p:txBody>
          <a:bodyPr>
            <a:normAutofit/>
          </a:bodyPr>
          <a:lstStyle/>
          <a:p>
            <a:pPr>
              <a:lnSpc>
                <a:spcPct val="150000"/>
              </a:lnSpc>
            </a:pPr>
            <a:r>
              <a:rPr lang="tr-TR" sz="2800" dirty="0">
                <a:latin typeface="Times New Roman" pitchFamily="18" charset="0"/>
                <a:cs typeface="Times New Roman" pitchFamily="18" charset="0"/>
              </a:rPr>
              <a:t>Zamanını iyi planlayan bölümlere ayıran öğrenci DAHA KISA SÜREDE DAHA FAZLA ÖĞRENİR.</a:t>
            </a:r>
          </a:p>
          <a:p>
            <a:pPr>
              <a:lnSpc>
                <a:spcPct val="150000"/>
              </a:lnSpc>
            </a:pPr>
            <a:endParaRPr lang="tr-TR" sz="2800" dirty="0">
              <a:latin typeface="Times New Roman" pitchFamily="18" charset="0"/>
              <a:cs typeface="Times New Roman" pitchFamily="18" charset="0"/>
            </a:endParaRPr>
          </a:p>
          <a:p>
            <a:pPr>
              <a:lnSpc>
                <a:spcPct val="150000"/>
              </a:lnSpc>
            </a:pPr>
            <a:r>
              <a:rPr lang="tr-TR" sz="2800" dirty="0">
                <a:latin typeface="Times New Roman" pitchFamily="18" charset="0"/>
                <a:cs typeface="Times New Roman" pitchFamily="18" charset="0"/>
              </a:rPr>
              <a:t>Bu nedenle bir zaman planlaması yapmak ve çalışma süresi ayırmak gerekir.</a:t>
            </a:r>
          </a:p>
          <a:p>
            <a:pPr>
              <a:lnSpc>
                <a:spcPct val="150000"/>
              </a:lnSpc>
            </a:pPr>
            <a:r>
              <a:rPr lang="tr-TR" sz="2800" dirty="0">
                <a:latin typeface="Times New Roman" pitchFamily="18" charset="0"/>
                <a:cs typeface="Times New Roman" pitchFamily="18" charset="0"/>
              </a:rPr>
              <a:t>Önceliklerinizi belirleyip hedefinizi saptayın.</a:t>
            </a:r>
          </a:p>
        </p:txBody>
      </p:sp>
    </p:spTree>
    <p:extLst>
      <p:ext uri="{BB962C8B-B14F-4D97-AF65-F5344CB8AC3E}">
        <p14:creationId xmlns:p14="http://schemas.microsoft.com/office/powerpoint/2010/main" val="2315584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marL="0" indent="0">
              <a:buNone/>
            </a:pPr>
            <a:r>
              <a:rPr lang="tr-TR" sz="2800" dirty="0">
                <a:latin typeface="Times New Roman" pitchFamily="18" charset="0"/>
                <a:cs typeface="Times New Roman" pitchFamily="18" charset="0"/>
              </a:rPr>
              <a:t>Ders planınız neden bozulur? </a:t>
            </a:r>
          </a:p>
          <a:p>
            <a:pPr marL="0" indent="0">
              <a:buNone/>
            </a:pPr>
            <a:endParaRPr lang="tr-TR" sz="2800" dirty="0">
              <a:latin typeface="Times New Roman" pitchFamily="18" charset="0"/>
              <a:cs typeface="Times New Roman" pitchFamily="18" charset="0"/>
            </a:endParaRPr>
          </a:p>
          <a:p>
            <a:pPr marL="514350" indent="-514350">
              <a:buFont typeface="+mj-lt"/>
              <a:buAutoNum type="alphaLcParenR"/>
            </a:pPr>
            <a:r>
              <a:rPr lang="tr-TR" sz="2800" dirty="0">
                <a:latin typeface="Times New Roman" pitchFamily="18" charset="0"/>
                <a:cs typeface="Times New Roman" pitchFamily="18" charset="0"/>
              </a:rPr>
              <a:t>Amaçlarınız net değilse</a:t>
            </a:r>
          </a:p>
          <a:p>
            <a:pPr marL="514350" indent="-514350">
              <a:buFont typeface="+mj-lt"/>
              <a:buAutoNum type="alphaLcParenR"/>
            </a:pPr>
            <a:endParaRPr lang="tr-TR" sz="2800" dirty="0">
              <a:latin typeface="Times New Roman" pitchFamily="18" charset="0"/>
              <a:cs typeface="Times New Roman" pitchFamily="18" charset="0"/>
            </a:endParaRPr>
          </a:p>
          <a:p>
            <a:pPr marL="514350" indent="-514350">
              <a:buFont typeface="+mj-lt"/>
              <a:buAutoNum type="alphaLcParenR"/>
            </a:pPr>
            <a:r>
              <a:rPr lang="tr-TR" sz="2800" dirty="0">
                <a:latin typeface="Times New Roman" pitchFamily="18" charset="0"/>
                <a:cs typeface="Times New Roman" pitchFamily="18" charset="0"/>
              </a:rPr>
              <a:t>Bilgi eksikliklerinizi gidermemişseniz</a:t>
            </a:r>
          </a:p>
          <a:p>
            <a:pPr marL="514350" indent="-514350">
              <a:buFont typeface="+mj-lt"/>
              <a:buAutoNum type="alphaLcParenR"/>
            </a:pPr>
            <a:endParaRPr lang="tr-TR" sz="2800" dirty="0">
              <a:latin typeface="Times New Roman" pitchFamily="18" charset="0"/>
              <a:cs typeface="Times New Roman" pitchFamily="18" charset="0"/>
            </a:endParaRPr>
          </a:p>
          <a:p>
            <a:pPr marL="514350" indent="-514350">
              <a:buFont typeface="+mj-lt"/>
              <a:buAutoNum type="alphaLcParenR"/>
            </a:pPr>
            <a:r>
              <a:rPr lang="tr-TR" sz="2800" dirty="0">
                <a:latin typeface="Times New Roman" pitchFamily="18" charset="0"/>
                <a:cs typeface="Times New Roman" pitchFamily="18" charset="0"/>
              </a:rPr>
              <a:t>Özel işleriniz daha fazla vaktinizi alıyorsa</a:t>
            </a:r>
          </a:p>
          <a:p>
            <a:pPr marL="514350" indent="-514350">
              <a:buFont typeface="+mj-lt"/>
              <a:buAutoNum type="alphaLcParenR"/>
            </a:pPr>
            <a:endParaRPr lang="tr-TR" sz="2800" dirty="0">
              <a:latin typeface="Times New Roman" pitchFamily="18" charset="0"/>
              <a:cs typeface="Times New Roman" pitchFamily="18" charset="0"/>
            </a:endParaRPr>
          </a:p>
          <a:p>
            <a:pPr marL="514350" indent="-514350">
              <a:buFont typeface="+mj-lt"/>
              <a:buAutoNum type="alphaLcParenR"/>
            </a:pPr>
            <a:r>
              <a:rPr lang="tr-TR" sz="2800" dirty="0">
                <a:latin typeface="Times New Roman" pitchFamily="18" charset="0"/>
                <a:cs typeface="Times New Roman" pitchFamily="18" charset="0"/>
              </a:rPr>
              <a:t>Çalışmaya karşı motivasyonunuz yoksa ve çalışmayı sürekli erteliyorsanız planınız bozulur.</a:t>
            </a:r>
          </a:p>
          <a:p>
            <a:pPr marL="0" indent="0">
              <a:buNone/>
            </a:pPr>
            <a:endParaRPr lang="tr-TR" sz="2800" dirty="0">
              <a:latin typeface="Times New Roman" pitchFamily="18" charset="0"/>
              <a:cs typeface="Times New Roman" pitchFamily="18" charset="0"/>
            </a:endParaRPr>
          </a:p>
        </p:txBody>
      </p:sp>
      <p:pic>
        <p:nvPicPr>
          <p:cNvPr id="3074" name="Picture 2" descr="C:\Sitelerin Takibi\Dersimiz.com\2016-2017 Yüklemeleri\dersimiz.com.png"/>
          <p:cNvPicPr>
            <a:picLocks noChangeAspect="1" noChangeArrowheads="1"/>
          </p:cNvPicPr>
          <p:nvPr/>
        </p:nvPicPr>
        <p:blipFill>
          <a:blip r:embed="rId2" cstate="print"/>
          <a:srcRect/>
          <a:stretch>
            <a:fillRect/>
          </a:stretch>
        </p:blipFill>
        <p:spPr bwMode="auto">
          <a:xfrm>
            <a:off x="0" y="692696"/>
            <a:ext cx="1809750" cy="333375"/>
          </a:xfrm>
          <a:prstGeom prst="rect">
            <a:avLst/>
          </a:prstGeom>
          <a:noFill/>
        </p:spPr>
      </p:pic>
    </p:spTree>
    <p:extLst>
      <p:ext uri="{BB962C8B-B14F-4D97-AF65-F5344CB8AC3E}">
        <p14:creationId xmlns:p14="http://schemas.microsoft.com/office/powerpoint/2010/main" val="224227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1115616" y="836712"/>
            <a:ext cx="7344816" cy="523220"/>
          </a:xfrm>
          <a:prstGeom prst="rect">
            <a:avLst/>
          </a:prstGeom>
          <a:noFill/>
        </p:spPr>
        <p:txBody>
          <a:bodyPr wrap="square" rtlCol="0">
            <a:spAutoFit/>
          </a:bodyPr>
          <a:lstStyle/>
          <a:p>
            <a:pPr algn="ctr"/>
            <a:r>
              <a:rPr lang="tr-TR" sz="2800" b="1" dirty="0">
                <a:solidFill>
                  <a:srgbClr val="FF0000"/>
                </a:solidFill>
                <a:latin typeface="Times New Roman" pitchFamily="18" charset="0"/>
                <a:cs typeface="Times New Roman" pitchFamily="18" charset="0"/>
              </a:rPr>
              <a:t>BAŞARI</a:t>
            </a:r>
          </a:p>
        </p:txBody>
      </p:sp>
      <p:graphicFrame>
        <p:nvGraphicFramePr>
          <p:cNvPr id="6" name="Tablo 5"/>
          <p:cNvGraphicFramePr>
            <a:graphicFrameLocks noGrp="1"/>
          </p:cNvGraphicFramePr>
          <p:nvPr>
            <p:extLst>
              <p:ext uri="{D42A27DB-BD31-4B8C-83A1-F6EECF244321}">
                <p14:modId xmlns:p14="http://schemas.microsoft.com/office/powerpoint/2010/main" val="1593883038"/>
              </p:ext>
            </p:extLst>
          </p:nvPr>
        </p:nvGraphicFramePr>
        <p:xfrm>
          <a:off x="611560" y="2276872"/>
          <a:ext cx="8136900" cy="914400"/>
        </p:xfrm>
        <a:graphic>
          <a:graphicData uri="http://schemas.openxmlformats.org/drawingml/2006/table">
            <a:tbl>
              <a:tblPr firstRow="1" bandRow="1">
                <a:tableStyleId>{5C22544A-7EE6-4342-B048-85BDC9FD1C3A}</a:tableStyleId>
              </a:tblPr>
              <a:tblGrid>
                <a:gridCol w="1356150">
                  <a:extLst>
                    <a:ext uri="{9D8B030D-6E8A-4147-A177-3AD203B41FA5}">
                      <a16:colId xmlns:a16="http://schemas.microsoft.com/office/drawing/2014/main" val="20000"/>
                    </a:ext>
                  </a:extLst>
                </a:gridCol>
                <a:gridCol w="1356150">
                  <a:extLst>
                    <a:ext uri="{9D8B030D-6E8A-4147-A177-3AD203B41FA5}">
                      <a16:colId xmlns:a16="http://schemas.microsoft.com/office/drawing/2014/main" val="20001"/>
                    </a:ext>
                  </a:extLst>
                </a:gridCol>
                <a:gridCol w="1356150">
                  <a:extLst>
                    <a:ext uri="{9D8B030D-6E8A-4147-A177-3AD203B41FA5}">
                      <a16:colId xmlns:a16="http://schemas.microsoft.com/office/drawing/2014/main" val="20002"/>
                    </a:ext>
                  </a:extLst>
                </a:gridCol>
                <a:gridCol w="1356150">
                  <a:extLst>
                    <a:ext uri="{9D8B030D-6E8A-4147-A177-3AD203B41FA5}">
                      <a16:colId xmlns:a16="http://schemas.microsoft.com/office/drawing/2014/main" val="20003"/>
                    </a:ext>
                  </a:extLst>
                </a:gridCol>
                <a:gridCol w="1356150">
                  <a:extLst>
                    <a:ext uri="{9D8B030D-6E8A-4147-A177-3AD203B41FA5}">
                      <a16:colId xmlns:a16="http://schemas.microsoft.com/office/drawing/2014/main" val="20004"/>
                    </a:ext>
                  </a:extLst>
                </a:gridCol>
                <a:gridCol w="1356150">
                  <a:extLst>
                    <a:ext uri="{9D8B030D-6E8A-4147-A177-3AD203B41FA5}">
                      <a16:colId xmlns:a16="http://schemas.microsoft.com/office/drawing/2014/main" val="20005"/>
                    </a:ext>
                  </a:extLst>
                </a:gridCol>
              </a:tblGrid>
              <a:tr h="370840">
                <a:tc>
                  <a:txBody>
                    <a:bodyPr/>
                    <a:lstStyle/>
                    <a:p>
                      <a:r>
                        <a:rPr lang="tr-TR" dirty="0"/>
                        <a:t>Motivasyon</a:t>
                      </a:r>
                    </a:p>
                  </a:txBody>
                  <a:tcPr/>
                </a:tc>
                <a:tc>
                  <a:txBody>
                    <a:bodyPr/>
                    <a:lstStyle/>
                    <a:p>
                      <a:r>
                        <a:rPr lang="tr-TR" dirty="0"/>
                        <a:t>Aktif</a:t>
                      </a:r>
                      <a:r>
                        <a:rPr lang="tr-TR" baseline="0" dirty="0"/>
                        <a:t> Dinleme</a:t>
                      </a:r>
                      <a:endParaRPr lang="tr-TR" dirty="0"/>
                    </a:p>
                  </a:txBody>
                  <a:tcPr/>
                </a:tc>
                <a:tc>
                  <a:txBody>
                    <a:bodyPr/>
                    <a:lstStyle/>
                    <a:p>
                      <a:r>
                        <a:rPr lang="tr-TR" dirty="0"/>
                        <a:t>Hedef Belirleme</a:t>
                      </a:r>
                    </a:p>
                  </a:txBody>
                  <a:tcPr/>
                </a:tc>
                <a:tc>
                  <a:txBody>
                    <a:bodyPr/>
                    <a:lstStyle/>
                    <a:p>
                      <a:r>
                        <a:rPr lang="tr-TR" dirty="0"/>
                        <a:t>Planlı Çalışma</a:t>
                      </a:r>
                    </a:p>
                  </a:txBody>
                  <a:tcPr/>
                </a:tc>
                <a:tc>
                  <a:txBody>
                    <a:bodyPr/>
                    <a:lstStyle/>
                    <a:p>
                      <a:r>
                        <a:rPr lang="tr-TR" dirty="0"/>
                        <a:t>Zamanını Verimli Kullanma</a:t>
                      </a:r>
                    </a:p>
                  </a:txBody>
                  <a:tcPr/>
                </a:tc>
                <a:tc>
                  <a:txBody>
                    <a:bodyPr/>
                    <a:lstStyle/>
                    <a:p>
                      <a:r>
                        <a:rPr lang="tr-TR" dirty="0"/>
                        <a:t>Tekrar</a:t>
                      </a:r>
                    </a:p>
                  </a:txBody>
                  <a:tcPr/>
                </a:tc>
                <a:extLst>
                  <a:ext uri="{0D108BD9-81ED-4DB2-BD59-A6C34878D82A}">
                    <a16:rowId xmlns:a16="http://schemas.microsoft.com/office/drawing/2014/main" val="10000"/>
                  </a:ext>
                </a:extLst>
              </a:tr>
            </a:tbl>
          </a:graphicData>
        </a:graphic>
      </p:graphicFrame>
      <p:pic>
        <p:nvPicPr>
          <p:cNvPr id="1026" name="Picture 2" descr="motivasyon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823" y="3534926"/>
            <a:ext cx="1415617" cy="884761"/>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4" descr="aktif dinleyen öğrenc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471" y="5004795"/>
            <a:ext cx="1464992" cy="73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356469"/>
            <a:ext cx="1409664" cy="124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ders tekrar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553790"/>
            <a:ext cx="1625222" cy="2299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43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dirty="0">
                <a:solidFill>
                  <a:srgbClr val="FF0000"/>
                </a:solidFill>
              </a:rPr>
            </a:br>
            <a:r>
              <a:rPr lang="tr-TR" dirty="0">
                <a:solidFill>
                  <a:srgbClr val="FF0000"/>
                </a:solidFill>
              </a:rPr>
              <a:t>Ders Çalışma ile İlgili Yakınmalar</a:t>
            </a:r>
          </a:p>
        </p:txBody>
      </p:sp>
      <p:sp>
        <p:nvSpPr>
          <p:cNvPr id="3" name="İçerik Yer Tutucusu 2"/>
          <p:cNvSpPr>
            <a:spLocks noGrp="1"/>
          </p:cNvSpPr>
          <p:nvPr>
            <p:ph idx="1"/>
          </p:nvPr>
        </p:nvSpPr>
        <p:spPr/>
        <p:txBody>
          <a:bodyPr>
            <a:normAutofit/>
          </a:bodyPr>
          <a:lstStyle/>
          <a:p>
            <a:endParaRPr lang="tr-TR" sz="2800" dirty="0">
              <a:latin typeface="Times New Roman" pitchFamily="18" charset="0"/>
              <a:cs typeface="Times New Roman" pitchFamily="18" charset="0"/>
            </a:endParaRP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Ders çalışmaya başlayamıyorum.</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Ders çalışmayı sürdüremiyorum.</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Çalıştığım halde başarılı olamıyorum.</a:t>
            </a:r>
          </a:p>
        </p:txBody>
      </p:sp>
    </p:spTree>
    <p:extLst>
      <p:ext uri="{BB962C8B-B14F-4D97-AF65-F5344CB8AC3E}">
        <p14:creationId xmlns:p14="http://schemas.microsoft.com/office/powerpoint/2010/main" val="2506527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Önce Bu Düşüncelerden Kurtulun!</a:t>
            </a:r>
          </a:p>
        </p:txBody>
      </p:sp>
      <p:sp>
        <p:nvSpPr>
          <p:cNvPr id="3" name="İçerik Yer Tutucusu 2"/>
          <p:cNvSpPr>
            <a:spLocks noGrp="1"/>
          </p:cNvSpPr>
          <p:nvPr>
            <p:ph idx="1"/>
          </p:nvPr>
        </p:nvSpPr>
        <p:spPr/>
        <p:txBody>
          <a:bodyPr>
            <a:normAutofit fontScale="47500" lnSpcReduction="20000"/>
          </a:bodyPr>
          <a:lstStyle/>
          <a:p>
            <a:r>
              <a:rPr lang="tr-TR" dirty="0">
                <a:latin typeface="Times New Roman" pitchFamily="18" charset="0"/>
                <a:cs typeface="Times New Roman" pitchFamily="18" charset="0"/>
              </a:rPr>
              <a:t>Bugün günümde değilim.</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Moral bozucu bir gün.</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Hiç şansım yok.</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Şu matematiği nasıl halledeceğim?</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Keşke hiç doğmasaydım.</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Her şey kötü gidiyor.</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Neden çalışayım ki nasıl olsa işe yaramayacak.</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dersini çalışmaktan nefret ediyorum.</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Dersi ile aram ne zaman düzelecek?</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Yaaa gene mi ders?</a:t>
            </a:r>
          </a:p>
        </p:txBody>
      </p:sp>
    </p:spTree>
    <p:extLst>
      <p:ext uri="{BB962C8B-B14F-4D97-AF65-F5344CB8AC3E}">
        <p14:creationId xmlns:p14="http://schemas.microsoft.com/office/powerpoint/2010/main" val="1306756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fontScale="77500" lnSpcReduction="20000"/>
          </a:bodyPr>
          <a:lstStyle/>
          <a:p>
            <a:pPr>
              <a:lnSpc>
                <a:spcPct val="160000"/>
              </a:lnSpc>
            </a:pPr>
            <a:r>
              <a:rPr lang="tr-TR" b="1" dirty="0">
                <a:solidFill>
                  <a:srgbClr val="000066"/>
                </a:solidFill>
              </a:rPr>
              <a:t>İnandığınız zaman aklınız o şeyi yapmanın yolunu bulur.</a:t>
            </a:r>
          </a:p>
          <a:p>
            <a:pPr>
              <a:lnSpc>
                <a:spcPct val="160000"/>
              </a:lnSpc>
            </a:pPr>
            <a:endParaRPr lang="tr-TR" b="1" dirty="0">
              <a:solidFill>
                <a:srgbClr val="000066"/>
              </a:solidFill>
            </a:endParaRPr>
          </a:p>
          <a:p>
            <a:pPr>
              <a:lnSpc>
                <a:spcPct val="160000"/>
              </a:lnSpc>
            </a:pPr>
            <a:r>
              <a:rPr kumimoji="1" lang="tr-TR" b="1" dirty="0">
                <a:solidFill>
                  <a:srgbClr val="660033"/>
                </a:solidFill>
              </a:rPr>
              <a:t>Bir şeyin imkansız olduğuna inanırsanız aklınız bunun neden imkansız olduğunu ispatlamak üzere çalışmaya başlar.</a:t>
            </a:r>
          </a:p>
          <a:p>
            <a:pPr>
              <a:lnSpc>
                <a:spcPct val="160000"/>
              </a:lnSpc>
            </a:pPr>
            <a:endParaRPr kumimoji="1" lang="tr-TR" b="1" dirty="0">
              <a:solidFill>
                <a:srgbClr val="660033"/>
              </a:solidFill>
            </a:endParaRPr>
          </a:p>
          <a:p>
            <a:pPr>
              <a:lnSpc>
                <a:spcPct val="160000"/>
              </a:lnSpc>
            </a:pPr>
            <a:r>
              <a:rPr kumimoji="1" lang="tr-TR" b="1" dirty="0">
                <a:solidFill>
                  <a:srgbClr val="660033"/>
                </a:solidFill>
              </a:rPr>
              <a:t>Ama bir şeyin yapılabileceğini inandığınızda, gerçekten inandığınızda aklınız onu yapmak üzere çözümler bulmanıza yardım etmek için çalışmaya başlar. </a:t>
            </a:r>
          </a:p>
          <a:p>
            <a:pPr>
              <a:lnSpc>
                <a:spcPct val="160000"/>
              </a:lnSpc>
            </a:pPr>
            <a:endParaRPr lang="tr-TR" dirty="0"/>
          </a:p>
        </p:txBody>
      </p:sp>
    </p:spTree>
    <p:extLst>
      <p:ext uri="{BB962C8B-B14F-4D97-AF65-F5344CB8AC3E}">
        <p14:creationId xmlns:p14="http://schemas.microsoft.com/office/powerpoint/2010/main" val="3209696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erimli ders çalışma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855982"/>
            <a:ext cx="7077508" cy="467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50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pPr marL="0" indent="0">
              <a:buNone/>
            </a:pPr>
            <a:r>
              <a:rPr lang="tr-TR" sz="2800" dirty="0">
                <a:latin typeface="Times New Roman" pitchFamily="18" charset="0"/>
                <a:cs typeface="Times New Roman" pitchFamily="18" charset="0"/>
              </a:rPr>
              <a:t>Çok değil verimli ders çalışmak gerekir. Peki bunu nasıl başarabiliriz?</a:t>
            </a:r>
          </a:p>
          <a:p>
            <a:r>
              <a:rPr lang="tr-TR" sz="2800" dirty="0">
                <a:latin typeface="Times New Roman" pitchFamily="18" charset="0"/>
                <a:cs typeface="Times New Roman" pitchFamily="18" charset="0"/>
              </a:rPr>
              <a:t>Tekrar</a:t>
            </a:r>
          </a:p>
          <a:p>
            <a:pPr marL="0" indent="0">
              <a:buNone/>
            </a:pPr>
            <a:r>
              <a:rPr lang="tr-TR" sz="2800" i="1" dirty="0">
                <a:latin typeface="Times New Roman" pitchFamily="18" charset="0"/>
                <a:cs typeface="Times New Roman" pitchFamily="18" charset="0"/>
              </a:rPr>
              <a:t>Peki nasıl tekrar yapmalıyım? </a:t>
            </a:r>
          </a:p>
          <a:p>
            <a:pPr marL="0" indent="0">
              <a:buNone/>
            </a:pPr>
            <a:endParaRPr lang="tr-TR" sz="2800" i="1" dirty="0">
              <a:latin typeface="Times New Roman" pitchFamily="18" charset="0"/>
              <a:cs typeface="Times New Roman" pitchFamily="18" charset="0"/>
            </a:endParaRPr>
          </a:p>
          <a:p>
            <a:pPr marL="0" indent="0">
              <a:buNone/>
            </a:pPr>
            <a:r>
              <a:rPr lang="tr-TR" sz="2800" b="1" i="1" u="sng" dirty="0">
                <a:solidFill>
                  <a:srgbClr val="FF0000"/>
                </a:solidFill>
                <a:latin typeface="Times New Roman" pitchFamily="18" charset="0"/>
                <a:cs typeface="Times New Roman" pitchFamily="18" charset="0"/>
              </a:rPr>
              <a:t>1.Sayısal Dersler için:</a:t>
            </a:r>
          </a:p>
          <a:p>
            <a:pPr marL="0" indent="0">
              <a:buNone/>
            </a:pPr>
            <a:r>
              <a:rPr lang="tr-TR" sz="2800" dirty="0">
                <a:latin typeface="Times New Roman" pitchFamily="18" charset="0"/>
                <a:cs typeface="Times New Roman" pitchFamily="18" charset="0"/>
              </a:rPr>
              <a:t>Mutlaka yazarak çalışılmalı ve sonrasında tekrar edilen konuyla ilgili en az bir tane test çözümü yapılmalı.</a:t>
            </a:r>
          </a:p>
          <a:p>
            <a:pPr marL="0" indent="0">
              <a:buNone/>
            </a:pPr>
            <a:endParaRPr lang="tr-TR" sz="2800" dirty="0">
              <a:latin typeface="Times New Roman" pitchFamily="18" charset="0"/>
              <a:cs typeface="Times New Roman" pitchFamily="18" charset="0"/>
            </a:endParaRPr>
          </a:p>
          <a:p>
            <a:pPr marL="0" indent="0">
              <a:buNone/>
            </a:pPr>
            <a:endParaRPr lang="tr-TR" sz="2800" dirty="0">
              <a:latin typeface="Times New Roman" pitchFamily="18" charset="0"/>
              <a:cs typeface="Times New Roman" pitchFamily="18" charset="0"/>
            </a:endParaRPr>
          </a:p>
          <a:p>
            <a:pPr marL="0" indent="0">
              <a:buNone/>
            </a:pPr>
            <a:endParaRPr lang="tr-TR" sz="2800" dirty="0">
              <a:latin typeface="Times New Roman" pitchFamily="18" charset="0"/>
              <a:cs typeface="Times New Roman" pitchFamily="18" charset="0"/>
            </a:endParaRPr>
          </a:p>
          <a:p>
            <a:pPr marL="0" indent="0">
              <a:buNone/>
            </a:pPr>
            <a:endParaRPr lang="tr-TR"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725144"/>
            <a:ext cx="24622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497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a:bodyPr>
          <a:lstStyle/>
          <a:p>
            <a:pPr>
              <a:lnSpc>
                <a:spcPct val="150000"/>
              </a:lnSpc>
            </a:pPr>
            <a:endParaRPr lang="tr-TR" sz="2800" dirty="0">
              <a:latin typeface="Times New Roman" pitchFamily="18" charset="0"/>
              <a:cs typeface="Times New Roman" pitchFamily="18" charset="0"/>
            </a:endParaRPr>
          </a:p>
          <a:p>
            <a:pPr marL="0" indent="0">
              <a:lnSpc>
                <a:spcPct val="150000"/>
              </a:lnSpc>
              <a:buNone/>
            </a:pPr>
            <a:r>
              <a:rPr lang="tr-TR" sz="2800" b="1" i="1" u="sng" dirty="0">
                <a:solidFill>
                  <a:srgbClr val="FF0000"/>
                </a:solidFill>
                <a:latin typeface="Times New Roman" pitchFamily="18" charset="0"/>
                <a:cs typeface="Times New Roman" pitchFamily="18" charset="0"/>
              </a:rPr>
              <a:t>2.Sözel dersler çalışırken ise </a:t>
            </a:r>
            <a:r>
              <a:rPr lang="tr-TR" sz="2800" dirty="0">
                <a:latin typeface="Times New Roman" pitchFamily="18" charset="0"/>
                <a:cs typeface="Times New Roman" pitchFamily="18" charset="0"/>
              </a:rPr>
              <a:t>daha çok okuyarak çalışılmalı, önemli yerler dikkat çekici şekilde not alınmalıdır ve sonrasında tekrar edilen konu ile ilgili en az 1 tane test çözümü yapılmalıdır.</a:t>
            </a:r>
          </a:p>
        </p:txBody>
      </p:sp>
    </p:spTree>
    <p:extLst>
      <p:ext uri="{BB962C8B-B14F-4D97-AF65-F5344CB8AC3E}">
        <p14:creationId xmlns:p14="http://schemas.microsoft.com/office/powerpoint/2010/main" val="2402307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6048672"/>
          </a:xfrm>
        </p:spPr>
        <p:txBody>
          <a:bodyPr>
            <a:normAutofit/>
          </a:bodyPr>
          <a:lstStyle/>
          <a:p>
            <a:pPr>
              <a:lnSpc>
                <a:spcPct val="150000"/>
              </a:lnSpc>
            </a:pPr>
            <a:r>
              <a:rPr lang="tr-TR" sz="2800" dirty="0">
                <a:latin typeface="Times New Roman" pitchFamily="18" charset="0"/>
                <a:cs typeface="Times New Roman" pitchFamily="18" charset="0"/>
              </a:rPr>
              <a:t>Çözülmüş olan sorulardan yapılamayanların mutlaka sorulup öğrenilmesi gerekir.</a:t>
            </a:r>
          </a:p>
          <a:p>
            <a:pPr>
              <a:lnSpc>
                <a:spcPct val="150000"/>
              </a:lnSpc>
            </a:pPr>
            <a:endParaRPr lang="tr-TR" sz="2800" dirty="0">
              <a:latin typeface="Times New Roman" pitchFamily="18" charset="0"/>
              <a:cs typeface="Times New Roman" pitchFamily="18" charset="0"/>
            </a:endParaRPr>
          </a:p>
          <a:p>
            <a:pPr>
              <a:lnSpc>
                <a:spcPct val="150000"/>
              </a:lnSpc>
            </a:pPr>
            <a:r>
              <a:rPr lang="tr-TR" sz="2800" dirty="0">
                <a:latin typeface="Times New Roman" pitchFamily="18" charset="0"/>
                <a:cs typeface="Times New Roman" pitchFamily="18" charset="0"/>
              </a:rPr>
              <a:t>Her gün yapılan günlük tekrar konuların birikmemesini ve sınavlara çalışırken kolaylık sağlar. Ayrıca hafta sonu yapılan bir haftalık genel tekrar ise öğrenilen bilgilerin uzun süreli hafızaya atılmasını sağlar.</a:t>
            </a:r>
          </a:p>
        </p:txBody>
      </p:sp>
    </p:spTree>
    <p:extLst>
      <p:ext uri="{BB962C8B-B14F-4D97-AF65-F5344CB8AC3E}">
        <p14:creationId xmlns:p14="http://schemas.microsoft.com/office/powerpoint/2010/main" val="2334642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a:lnSpc>
                <a:spcPct val="150000"/>
              </a:lnSpc>
            </a:pPr>
            <a:r>
              <a:rPr lang="tr-TR" sz="2800" dirty="0">
                <a:latin typeface="Times New Roman" pitchFamily="18" charset="0"/>
                <a:cs typeface="Times New Roman" pitchFamily="18" charset="0"/>
              </a:rPr>
              <a:t>Her birey kendine derslere göre sınavlarda ayırdığı sürenin farkını analiz etmeli.</a:t>
            </a:r>
          </a:p>
          <a:p>
            <a:pPr>
              <a:lnSpc>
                <a:spcPct val="150000"/>
              </a:lnSpc>
            </a:pPr>
            <a:endParaRPr lang="tr-TR" sz="2800" dirty="0">
              <a:latin typeface="Times New Roman" pitchFamily="18" charset="0"/>
              <a:cs typeface="Times New Roman" pitchFamily="18" charset="0"/>
            </a:endParaRPr>
          </a:p>
          <a:p>
            <a:pPr>
              <a:lnSpc>
                <a:spcPct val="150000"/>
              </a:lnSpc>
            </a:pPr>
            <a:r>
              <a:rPr lang="tr-TR" sz="2800" dirty="0">
                <a:latin typeface="Times New Roman" pitchFamily="18" charset="0"/>
                <a:cs typeface="Times New Roman" pitchFamily="18" charset="0"/>
              </a:rPr>
              <a:t>Bilinmeyen sorular mutlaka boş bırakılmalıdır.</a:t>
            </a:r>
          </a:p>
          <a:p>
            <a:pPr>
              <a:lnSpc>
                <a:spcPct val="150000"/>
              </a:lnSpc>
            </a:pPr>
            <a:endParaRPr lang="tr-TR" sz="2800" dirty="0">
              <a:latin typeface="Times New Roman" pitchFamily="18" charset="0"/>
              <a:cs typeface="Times New Roman" pitchFamily="18" charset="0"/>
            </a:endParaRPr>
          </a:p>
          <a:p>
            <a:pPr>
              <a:lnSpc>
                <a:spcPct val="150000"/>
              </a:lnSpc>
            </a:pPr>
            <a:r>
              <a:rPr lang="tr-TR" sz="2800" dirty="0">
                <a:latin typeface="Times New Roman" pitchFamily="18" charset="0"/>
                <a:cs typeface="Times New Roman" pitchFamily="18" charset="0"/>
              </a:rPr>
              <a:t>Boş bırakılan sorular mutlaka işaretlenmeli ve zaman yettiği takdirde geri dönülmelidir.</a:t>
            </a:r>
          </a:p>
          <a:p>
            <a:pPr marL="0" indent="0">
              <a:lnSpc>
                <a:spcPct val="150000"/>
              </a:lnSpc>
              <a:buNone/>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525768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a:bodyPr>
          <a:lstStyle/>
          <a:p>
            <a:pPr>
              <a:lnSpc>
                <a:spcPct val="150000"/>
              </a:lnSpc>
            </a:pPr>
            <a:endParaRPr lang="tr-TR" sz="2800" dirty="0">
              <a:latin typeface="Times New Roman" pitchFamily="18" charset="0"/>
              <a:cs typeface="Times New Roman" pitchFamily="18" charset="0"/>
            </a:endParaRPr>
          </a:p>
          <a:p>
            <a:pPr>
              <a:lnSpc>
                <a:spcPct val="150000"/>
              </a:lnSpc>
            </a:pPr>
            <a:endParaRPr lang="tr-TR" sz="2800" dirty="0">
              <a:latin typeface="Times New Roman" pitchFamily="18" charset="0"/>
              <a:cs typeface="Times New Roman" pitchFamily="18" charset="0"/>
            </a:endParaRPr>
          </a:p>
          <a:p>
            <a:pPr>
              <a:lnSpc>
                <a:spcPct val="150000"/>
              </a:lnSpc>
            </a:pPr>
            <a:r>
              <a:rPr lang="tr-TR" sz="2800" dirty="0">
                <a:latin typeface="Times New Roman" pitchFamily="18" charset="0"/>
                <a:cs typeface="Times New Roman" pitchFamily="18" charset="0"/>
              </a:rPr>
              <a:t>Zaman sürekli kontrolümüzde olmalıdır. Çözülmüş soruların optik forma ne zaman geçirileceği birey tarafından iyi tespit edilmelidir.</a:t>
            </a:r>
          </a:p>
          <a:p>
            <a:pPr>
              <a:lnSpc>
                <a:spcPct val="150000"/>
              </a:lnSpc>
            </a:pPr>
            <a:endParaRPr lang="tr-TR" sz="2800" dirty="0">
              <a:latin typeface="Times New Roman" pitchFamily="18" charset="0"/>
              <a:cs typeface="Times New Roman" pitchFamily="18" charset="0"/>
            </a:endParaRPr>
          </a:p>
          <a:p>
            <a:pPr>
              <a:lnSpc>
                <a:spcPct val="150000"/>
              </a:lnSpc>
            </a:pPr>
            <a:r>
              <a:rPr lang="tr-TR" sz="2800" dirty="0">
                <a:latin typeface="Times New Roman" pitchFamily="18" charset="0"/>
                <a:cs typeface="Times New Roman" pitchFamily="18" charset="0"/>
              </a:rPr>
              <a:t>Sınavlarda oldukça dikkatli ve bilinçli olmalıyız.</a:t>
            </a:r>
          </a:p>
        </p:txBody>
      </p:sp>
    </p:spTree>
    <p:extLst>
      <p:ext uri="{BB962C8B-B14F-4D97-AF65-F5344CB8AC3E}">
        <p14:creationId xmlns:p14="http://schemas.microsoft.com/office/powerpoint/2010/main" val="214730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latin typeface="Times New Roman" pitchFamily="18" charset="0"/>
                <a:cs typeface="Times New Roman" pitchFamily="18" charset="0"/>
              </a:rPr>
              <a:t>Ör: Benim mesleğim öğrenci olmak</a:t>
            </a:r>
          </a:p>
          <a:p>
            <a:pPr marL="0" indent="0">
              <a:buNone/>
            </a:pPr>
            <a:r>
              <a:rPr lang="tr-TR" dirty="0">
                <a:latin typeface="Times New Roman" pitchFamily="18" charset="0"/>
                <a:cs typeface="Times New Roman" pitchFamily="18" charset="0"/>
              </a:rPr>
              <a:t>Kısa vadeli hedefim</a:t>
            </a:r>
            <a:r>
              <a:rPr lang="tr-TR" dirty="0">
                <a:latin typeface="Times New Roman" pitchFamily="18" charset="0"/>
                <a:cs typeface="Times New Roman" pitchFamily="18" charset="0"/>
                <a:sym typeface="Wingdings" pitchFamily="2" charset="2"/>
              </a:rPr>
              <a:t> dönemi zayıf ders olmadan tamamlamak</a:t>
            </a:r>
          </a:p>
          <a:p>
            <a:pPr marL="0" indent="0">
              <a:buNone/>
            </a:pPr>
            <a:endParaRPr lang="tr-TR" dirty="0">
              <a:latin typeface="Times New Roman" pitchFamily="18" charset="0"/>
              <a:cs typeface="Times New Roman" pitchFamily="18" charset="0"/>
              <a:sym typeface="Wingdings" pitchFamily="2" charset="2"/>
            </a:endParaRPr>
          </a:p>
          <a:p>
            <a:pPr marL="0" indent="0">
              <a:buNone/>
            </a:pPr>
            <a:r>
              <a:rPr lang="tr-TR" dirty="0">
                <a:latin typeface="Times New Roman" pitchFamily="18" charset="0"/>
                <a:cs typeface="Times New Roman" pitchFamily="18" charset="0"/>
                <a:sym typeface="Wingdings" pitchFamily="2" charset="2"/>
              </a:rPr>
              <a:t>Orta vadeli  Liseyi sorunsuz bitirip üniversite sınavında başarılı olmak veya yabancı bir ülkede üniversite eğitimine devam etmek</a:t>
            </a:r>
          </a:p>
          <a:p>
            <a:pPr marL="0" indent="0">
              <a:buNone/>
            </a:pPr>
            <a:r>
              <a:rPr lang="tr-TR" dirty="0">
                <a:latin typeface="Times New Roman" pitchFamily="18" charset="0"/>
                <a:cs typeface="Times New Roman" pitchFamily="18" charset="0"/>
                <a:sym typeface="Wingdings" pitchFamily="2" charset="2"/>
              </a:rPr>
              <a:t>Uzun vadeli  Çok para kazanmak vb. gibi</a:t>
            </a:r>
          </a:p>
        </p:txBody>
      </p:sp>
    </p:spTree>
    <p:extLst>
      <p:ext uri="{BB962C8B-B14F-4D97-AF65-F5344CB8AC3E}">
        <p14:creationId xmlns:p14="http://schemas.microsoft.com/office/powerpoint/2010/main" val="175259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ÖĞRENME</a:t>
            </a:r>
          </a:p>
        </p:txBody>
      </p:sp>
      <p:sp>
        <p:nvSpPr>
          <p:cNvPr id="3" name="İçerik Yer Tutucusu 2"/>
          <p:cNvSpPr>
            <a:spLocks noGrp="1"/>
          </p:cNvSpPr>
          <p:nvPr>
            <p:ph idx="1"/>
          </p:nvPr>
        </p:nvSpPr>
        <p:spPr/>
        <p:txBody>
          <a:bodyPr/>
          <a:lstStyle/>
          <a:p>
            <a:r>
              <a:rPr lang="tr-TR" sz="2800" dirty="0">
                <a:latin typeface="Times New Roman" pitchFamily="18" charset="0"/>
                <a:cs typeface="Times New Roman" pitchFamily="18" charset="0"/>
              </a:rPr>
              <a:t>Anlamak</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Hatırlamak</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Uygulamak </a:t>
            </a:r>
          </a:p>
          <a:p>
            <a:pPr marL="0" indent="0">
              <a:buNone/>
            </a:pPr>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aşamalarından oluşur.</a:t>
            </a:r>
          </a:p>
          <a:p>
            <a:endParaRPr lang="tr-TR" dirty="0">
              <a:latin typeface="Times New Roman" pitchFamily="18" charset="0"/>
              <a:cs typeface="Times New Roman" pitchFamily="18" charset="0"/>
            </a:endParaRPr>
          </a:p>
          <a:p>
            <a:pPr marL="0" indent="0">
              <a:buNone/>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52287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nSpc>
                <a:spcPct val="150000"/>
              </a:lnSpc>
            </a:pPr>
            <a:r>
              <a:rPr lang="tr-TR" sz="2800" dirty="0">
                <a:latin typeface="Times New Roman" pitchFamily="18" charset="0"/>
                <a:cs typeface="Times New Roman" pitchFamily="18" charset="0"/>
              </a:rPr>
              <a:t>Ders çalışma programında kısa vadeli hedefiniz saat 19:00 oturup önce ödevleri bitireceğim sonra gün tekrarı yapacağım olabilir. Ya da anlamadığınız bir dersi tekrar edip, ertesi gün öğretmene sorulacak soruyu belirleyip ödevinizi sonra yapabilirsiniz.</a:t>
            </a:r>
          </a:p>
        </p:txBody>
      </p:sp>
    </p:spTree>
    <p:extLst>
      <p:ext uri="{BB962C8B-B14F-4D97-AF65-F5344CB8AC3E}">
        <p14:creationId xmlns:p14="http://schemas.microsoft.com/office/powerpoint/2010/main" val="193487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nSpc>
                <a:spcPct val="150000"/>
              </a:lnSpc>
            </a:pPr>
            <a:r>
              <a:rPr lang="tr-TR" dirty="0">
                <a:latin typeface="Times New Roman" pitchFamily="18" charset="0"/>
                <a:cs typeface="Times New Roman" pitchFamily="18" charset="0"/>
              </a:rPr>
              <a:t>Çalışma zamanından önce konuyu tekrarlayın, öğrenin sonra uygulamayı yapın. Hedefinize ulaştıktan sonra kendinize bir ödül belirleyin. </a:t>
            </a:r>
          </a:p>
        </p:txBody>
      </p:sp>
      <p:graphicFrame>
        <p:nvGraphicFramePr>
          <p:cNvPr id="4" name="Tablo 3"/>
          <p:cNvGraphicFramePr>
            <a:graphicFrameLocks noGrp="1"/>
          </p:cNvGraphicFramePr>
          <p:nvPr>
            <p:extLst>
              <p:ext uri="{D42A27DB-BD31-4B8C-83A1-F6EECF244321}">
                <p14:modId xmlns:p14="http://schemas.microsoft.com/office/powerpoint/2010/main" val="2588080499"/>
              </p:ext>
            </p:extLst>
          </p:nvPr>
        </p:nvGraphicFramePr>
        <p:xfrm>
          <a:off x="1403648" y="4365104"/>
          <a:ext cx="6096000" cy="11125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tr-TR" dirty="0"/>
                        <a:t>Hedef</a:t>
                      </a:r>
                    </a:p>
                  </a:txBody>
                  <a:tcPr/>
                </a:tc>
                <a:tc>
                  <a:txBody>
                    <a:bodyPr/>
                    <a:lstStyle/>
                    <a:p>
                      <a:r>
                        <a:rPr lang="tr-TR" dirty="0"/>
                        <a:t>Ödül</a:t>
                      </a:r>
                    </a:p>
                  </a:txBody>
                  <a:tcPr/>
                </a:tc>
                <a:extLst>
                  <a:ext uri="{0D108BD9-81ED-4DB2-BD59-A6C34878D82A}">
                    <a16:rowId xmlns:a16="http://schemas.microsoft.com/office/drawing/2014/main" val="10000"/>
                  </a:ext>
                </a:extLst>
              </a:tr>
              <a:tr h="370840">
                <a:tc>
                  <a:txBody>
                    <a:bodyPr/>
                    <a:lstStyle/>
                    <a:p>
                      <a:r>
                        <a:rPr lang="tr-TR" dirty="0"/>
                        <a:t>Dersime ….. Sayfa çalışırsam</a:t>
                      </a:r>
                    </a:p>
                  </a:txBody>
                  <a:tcPr/>
                </a:tc>
                <a:tc>
                  <a:txBody>
                    <a:bodyPr/>
                    <a:lstStyle/>
                    <a:p>
                      <a:r>
                        <a:rPr lang="tr-TR" dirty="0"/>
                        <a:t>Meyve yiyeceğim</a:t>
                      </a:r>
                    </a:p>
                  </a:txBody>
                  <a:tcPr/>
                </a:tc>
                <a:extLst>
                  <a:ext uri="{0D108BD9-81ED-4DB2-BD59-A6C34878D82A}">
                    <a16:rowId xmlns:a16="http://schemas.microsoft.com/office/drawing/2014/main" val="10001"/>
                  </a:ext>
                </a:extLst>
              </a:tr>
              <a:tr h="370840">
                <a:tc>
                  <a:txBody>
                    <a:bodyPr/>
                    <a:lstStyle/>
                    <a:p>
                      <a:r>
                        <a:rPr lang="tr-TR" dirty="0"/>
                        <a:t>…… dakika çalışırsam </a:t>
                      </a:r>
                    </a:p>
                  </a:txBody>
                  <a:tcPr/>
                </a:tc>
                <a:tc>
                  <a:txBody>
                    <a:bodyPr/>
                    <a:lstStyle/>
                    <a:p>
                      <a:r>
                        <a:rPr lang="tr-TR" dirty="0"/>
                        <a:t>Müzik dinleyeceğim</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67164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imli ders çalışma pano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656" y="476672"/>
            <a:ext cx="793432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Sitelerin Takibi\Dersimiz.com\2016-2017 Yüklemeleri\dersimiz.com.png"/>
          <p:cNvPicPr>
            <a:picLocks noChangeAspect="1" noChangeArrowheads="1"/>
          </p:cNvPicPr>
          <p:nvPr/>
        </p:nvPicPr>
        <p:blipFill>
          <a:blip r:embed="rId3" cstate="print"/>
          <a:srcRect/>
          <a:stretch>
            <a:fillRect/>
          </a:stretch>
        </p:blipFill>
        <p:spPr bwMode="auto">
          <a:xfrm>
            <a:off x="0" y="6381328"/>
            <a:ext cx="1809750" cy="333375"/>
          </a:xfrm>
          <a:prstGeom prst="rect">
            <a:avLst/>
          </a:prstGeom>
          <a:noFill/>
        </p:spPr>
      </p:pic>
    </p:spTree>
    <p:extLst>
      <p:ext uri="{BB962C8B-B14F-4D97-AF65-F5344CB8AC3E}">
        <p14:creationId xmlns:p14="http://schemas.microsoft.com/office/powerpoint/2010/main" val="2436727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utmayın hayat sizin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86" y="7937"/>
            <a:ext cx="4019550" cy="33147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asla pes etme ders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1030" name="Picture 6" descr="asla pes etme ders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9253" y="-12526"/>
            <a:ext cx="2294747" cy="35855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3861048"/>
            <a:ext cx="3995936"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638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Genel Sorunlar</a:t>
            </a:r>
          </a:p>
        </p:txBody>
      </p:sp>
      <p:sp>
        <p:nvSpPr>
          <p:cNvPr id="3" name="İçerik Yer Tutucusu 2"/>
          <p:cNvSpPr>
            <a:spLocks noGrp="1"/>
          </p:cNvSpPr>
          <p:nvPr>
            <p:ph idx="1"/>
          </p:nvPr>
        </p:nvSpPr>
        <p:spPr/>
        <p:txBody>
          <a:bodyPr>
            <a:normAutofit lnSpcReduction="10000"/>
          </a:bodyPr>
          <a:lstStyle/>
          <a:p>
            <a:pPr marL="514350" indent="-514350">
              <a:lnSpc>
                <a:spcPct val="150000"/>
              </a:lnSpc>
              <a:buAutoNum type="alphaLcParenR"/>
            </a:pPr>
            <a:r>
              <a:rPr lang="tr-TR" sz="2800" dirty="0">
                <a:solidFill>
                  <a:srgbClr val="FF0000"/>
                </a:solidFill>
                <a:latin typeface="Times New Roman" pitchFamily="18" charset="0"/>
                <a:cs typeface="Times New Roman" pitchFamily="18" charset="0"/>
              </a:rPr>
              <a:t>Konsantrasyon:</a:t>
            </a:r>
          </a:p>
          <a:p>
            <a:pPr marL="0" indent="0">
              <a:lnSpc>
                <a:spcPct val="150000"/>
              </a:lnSpc>
              <a:buNone/>
            </a:pPr>
            <a:r>
              <a:rPr lang="tr-TR" sz="2800" dirty="0">
                <a:latin typeface="Times New Roman" pitchFamily="18" charset="0"/>
                <a:cs typeface="Times New Roman" pitchFamily="18" charset="0"/>
              </a:rPr>
              <a:t>İnsanın kendini yaptığı işe verebilmesidir. Günümüzde çevremizdeki uyaranların çokluğu nedeniyle özellikle öğrenim çağında çok sık rastlanan bir sorundur. Çalışırken öğrenirken ders dinlerken konsantre olamıyorsanız verimli öğrenme yapamıyorsunuz demektir.</a:t>
            </a:r>
          </a:p>
        </p:txBody>
      </p:sp>
    </p:spTree>
    <p:extLst>
      <p:ext uri="{BB962C8B-B14F-4D97-AF65-F5344CB8AC3E}">
        <p14:creationId xmlns:p14="http://schemas.microsoft.com/office/powerpoint/2010/main" val="245213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800" b="1" i="1" u="sng" dirty="0"/>
              <a:t>Öneriler</a:t>
            </a:r>
          </a:p>
        </p:txBody>
      </p:sp>
      <p:sp>
        <p:nvSpPr>
          <p:cNvPr id="3" name="İçerik Yer Tutucusu 2"/>
          <p:cNvSpPr>
            <a:spLocks noGrp="1"/>
          </p:cNvSpPr>
          <p:nvPr>
            <p:ph idx="1"/>
          </p:nvPr>
        </p:nvSpPr>
        <p:spPr/>
        <p:txBody>
          <a:bodyPr>
            <a:normAutofit fontScale="85000" lnSpcReduction="10000"/>
          </a:bodyPr>
          <a:lstStyle/>
          <a:p>
            <a:pPr>
              <a:lnSpc>
                <a:spcPct val="150000"/>
              </a:lnSpc>
            </a:pPr>
            <a:r>
              <a:rPr lang="tr-TR" dirty="0">
                <a:latin typeface="Times New Roman" pitchFamily="18" charset="0"/>
                <a:cs typeface="Times New Roman" pitchFamily="18" charset="0"/>
              </a:rPr>
              <a:t>Etrafınıza bakıp dalıyorsanız, sizi rahatsız eden aklınıza takılan bir şeyler var demektir. Yaptığınız işe kısa bir süre ara verin. Aklınıza takılanı bulun, halledin ve işinize dönün.</a:t>
            </a:r>
          </a:p>
          <a:p>
            <a:pPr>
              <a:lnSpc>
                <a:spcPct val="150000"/>
              </a:lnSpc>
            </a:pPr>
            <a:endParaRPr lang="tr-TR" dirty="0">
              <a:latin typeface="Times New Roman" pitchFamily="18" charset="0"/>
              <a:cs typeface="Times New Roman" pitchFamily="18" charset="0"/>
            </a:endParaRPr>
          </a:p>
          <a:p>
            <a:pPr>
              <a:lnSpc>
                <a:spcPct val="150000"/>
              </a:lnSpc>
            </a:pPr>
            <a:r>
              <a:rPr lang="tr-TR" dirty="0">
                <a:latin typeface="Times New Roman" pitchFamily="18" charset="0"/>
                <a:cs typeface="Times New Roman" pitchFamily="18" charset="0"/>
              </a:rPr>
              <a:t>Her gün aynı saatte aynı yere oturursanız ve masanızı düzenlerseniz bu süreç zaman içinde otomatikleşir.</a:t>
            </a:r>
          </a:p>
          <a:p>
            <a:pPr>
              <a:lnSpc>
                <a:spcPct val="150000"/>
              </a:lnSpc>
            </a:pP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557069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nSpc>
                <a:spcPct val="150000"/>
              </a:lnSpc>
            </a:pPr>
            <a:r>
              <a:rPr lang="tr-TR" sz="2800" dirty="0">
                <a:latin typeface="Times New Roman" pitchFamily="18" charset="0"/>
                <a:cs typeface="Times New Roman" pitchFamily="18" charset="0"/>
              </a:rPr>
              <a:t>Zaman planlaması tekniklerine başvurun. </a:t>
            </a:r>
          </a:p>
          <a:p>
            <a:pPr>
              <a:lnSpc>
                <a:spcPct val="150000"/>
              </a:lnSpc>
            </a:pPr>
            <a:endParaRPr lang="tr-TR" sz="2800" dirty="0">
              <a:latin typeface="Times New Roman" pitchFamily="18" charset="0"/>
              <a:cs typeface="Times New Roman" pitchFamily="18" charset="0"/>
            </a:endParaRPr>
          </a:p>
          <a:p>
            <a:pPr>
              <a:lnSpc>
                <a:spcPct val="150000"/>
              </a:lnSpc>
            </a:pPr>
            <a:r>
              <a:rPr lang="tr-TR" sz="2800" dirty="0">
                <a:latin typeface="Times New Roman" pitchFamily="18" charset="0"/>
                <a:cs typeface="Times New Roman" pitchFamily="18" charset="0"/>
              </a:rPr>
              <a:t>Çalıştığınız konuları bölümlere ayırın. Bir bölümü tekrarlayıp, öğrenin diğer bölüme geçin. Aradaki bağlantıları kurun ve bütünü tekrarlayın.</a:t>
            </a:r>
          </a:p>
          <a:p>
            <a:pPr>
              <a:lnSpc>
                <a:spcPct val="150000"/>
              </a:lnSpc>
            </a:pPr>
            <a:endParaRPr lang="tr-TR" sz="2800" dirty="0">
              <a:latin typeface="Times New Roman" pitchFamily="18" charset="0"/>
              <a:cs typeface="Times New Roman" pitchFamily="18" charset="0"/>
            </a:endParaRPr>
          </a:p>
        </p:txBody>
      </p:sp>
    </p:spTree>
    <p:extLst>
      <p:ext uri="{BB962C8B-B14F-4D97-AF65-F5344CB8AC3E}">
        <p14:creationId xmlns:p14="http://schemas.microsoft.com/office/powerpoint/2010/main" val="1828625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fontScale="92500"/>
          </a:bodyPr>
          <a:lstStyle/>
          <a:p>
            <a:pPr marL="0" indent="0">
              <a:lnSpc>
                <a:spcPct val="150000"/>
              </a:lnSpc>
              <a:buNone/>
            </a:pPr>
            <a:r>
              <a:rPr lang="tr-TR" sz="2400" dirty="0">
                <a:solidFill>
                  <a:srgbClr val="FF0000"/>
                </a:solidFill>
                <a:latin typeface="Times New Roman" pitchFamily="18" charset="0"/>
                <a:cs typeface="Times New Roman" pitchFamily="18" charset="0"/>
              </a:rPr>
              <a:t>b) Sınav Tutumları</a:t>
            </a:r>
          </a:p>
          <a:p>
            <a:pPr marL="0" indent="0">
              <a:lnSpc>
                <a:spcPct val="150000"/>
              </a:lnSpc>
              <a:buNone/>
            </a:pPr>
            <a:r>
              <a:rPr lang="tr-TR" sz="2400" dirty="0">
                <a:latin typeface="Times New Roman" pitchFamily="18" charset="0"/>
                <a:cs typeface="Times New Roman" pitchFamily="18" charset="0"/>
              </a:rPr>
              <a:t>Sınavlar her yaşta ve her seviyede insan için kaygı yaratan durumlardır. Sınav kaygısı sadece özel bir durum değildir. Engel durumlarında adrenalin seviyesi yükselir ve beden savunmaya geçer. Adrenalin seviyesindeki yükselme zihni açık tuttuğu için yararlıdır. Bu seviye çok yükselirse engel oluşturur ve başarısızlık getirir. Bu nedenle heyecanını yönetebilen kişi başarılı olur. Sınav, insanın bir konuda bilgi seviyesini ölçmeye yarayan bir tekniktir. Size konuyu ne kadar öğrendiğinizi ve eksikliklerinizi bir sayı ile gösterir. Size bilgi verir ve eksikliklerinizi saptayarak yol gösterir.</a:t>
            </a:r>
          </a:p>
        </p:txBody>
      </p:sp>
    </p:spTree>
    <p:extLst>
      <p:ext uri="{BB962C8B-B14F-4D97-AF65-F5344CB8AC3E}">
        <p14:creationId xmlns:p14="http://schemas.microsoft.com/office/powerpoint/2010/main" val="1231885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lstStyle/>
          <a:p>
            <a:endParaRPr lang="tr-TR" u="sng" dirty="0">
              <a:latin typeface="Times New Roman" pitchFamily="18" charset="0"/>
              <a:cs typeface="Times New Roman" pitchFamily="18" charset="0"/>
            </a:endParaRPr>
          </a:p>
          <a:p>
            <a:r>
              <a:rPr lang="tr-TR" u="sng" dirty="0">
                <a:latin typeface="Times New Roman" pitchFamily="18" charset="0"/>
                <a:cs typeface="Times New Roman" pitchFamily="18" charset="0"/>
              </a:rPr>
              <a:t>Sınav öncesi hazırlığı için:</a:t>
            </a:r>
          </a:p>
          <a:p>
            <a:pPr marL="0" indent="0">
              <a:buNone/>
            </a:pPr>
            <a:endParaRPr lang="tr-TR" u="sng" dirty="0">
              <a:latin typeface="Times New Roman" pitchFamily="18" charset="0"/>
              <a:cs typeface="Times New Roman" pitchFamily="18" charset="0"/>
            </a:endParaRPr>
          </a:p>
          <a:p>
            <a:pPr marL="514350" indent="-514350">
              <a:buAutoNum type="arabicPeriod"/>
            </a:pPr>
            <a:r>
              <a:rPr lang="tr-TR" dirty="0">
                <a:latin typeface="Times New Roman" pitchFamily="18" charset="0"/>
                <a:cs typeface="Times New Roman" pitchFamily="18" charset="0"/>
              </a:rPr>
              <a:t>Konunun neresini iyi biliyorum?</a:t>
            </a:r>
          </a:p>
          <a:p>
            <a:pPr marL="514350" indent="-514350">
              <a:buAutoNum type="arabicPeriod"/>
            </a:pPr>
            <a:endParaRPr lang="tr-TR" dirty="0">
              <a:latin typeface="Times New Roman" pitchFamily="18" charset="0"/>
              <a:cs typeface="Times New Roman" pitchFamily="18" charset="0"/>
            </a:endParaRPr>
          </a:p>
          <a:p>
            <a:pPr marL="514350" indent="-514350">
              <a:buAutoNum type="arabicPeriod"/>
            </a:pPr>
            <a:r>
              <a:rPr lang="tr-TR" dirty="0">
                <a:latin typeface="Times New Roman" pitchFamily="18" charset="0"/>
                <a:cs typeface="Times New Roman" pitchFamily="18" charset="0"/>
              </a:rPr>
              <a:t>Nereyi daha iyi öğrenmeliyim?</a:t>
            </a:r>
          </a:p>
          <a:p>
            <a:pPr marL="514350" indent="-514350">
              <a:buAutoNum type="arabicPeriod"/>
            </a:pPr>
            <a:endParaRPr lang="tr-TR" dirty="0">
              <a:latin typeface="Times New Roman" pitchFamily="18" charset="0"/>
              <a:cs typeface="Times New Roman" pitchFamily="18" charset="0"/>
            </a:endParaRPr>
          </a:p>
          <a:p>
            <a:pPr marL="514350" indent="-514350">
              <a:buAutoNum type="arabicPeriod"/>
            </a:pPr>
            <a:r>
              <a:rPr lang="tr-TR" dirty="0">
                <a:latin typeface="Times New Roman" pitchFamily="18" charset="0"/>
                <a:cs typeface="Times New Roman" pitchFamily="18" charset="0"/>
              </a:rPr>
              <a:t>Nereyi iyi bilmiyorum sorularını kendinize sorun.</a:t>
            </a:r>
          </a:p>
        </p:txBody>
      </p:sp>
    </p:spTree>
    <p:extLst>
      <p:ext uri="{BB962C8B-B14F-4D97-AF65-F5344CB8AC3E}">
        <p14:creationId xmlns:p14="http://schemas.microsoft.com/office/powerpoint/2010/main" val="3712455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Autofit/>
          </a:bodyPr>
          <a:lstStyle/>
          <a:p>
            <a:pPr>
              <a:lnSpc>
                <a:spcPct val="150000"/>
              </a:lnSpc>
            </a:pPr>
            <a:r>
              <a:rPr lang="tr-TR" sz="2800" u="sng" dirty="0">
                <a:latin typeface="Times New Roman" pitchFamily="18" charset="0"/>
                <a:cs typeface="Times New Roman" pitchFamily="18" charset="0"/>
              </a:rPr>
              <a:t>Sınav bitiminde:</a:t>
            </a:r>
          </a:p>
          <a:p>
            <a:pPr>
              <a:lnSpc>
                <a:spcPct val="150000"/>
              </a:lnSpc>
            </a:pPr>
            <a:endParaRPr lang="tr-TR" sz="2800" u="sng" dirty="0">
              <a:latin typeface="Times New Roman" pitchFamily="18" charset="0"/>
              <a:cs typeface="Times New Roman" pitchFamily="18" charset="0"/>
            </a:endParaRPr>
          </a:p>
          <a:p>
            <a:pPr marL="514350" indent="-514350">
              <a:lnSpc>
                <a:spcPct val="150000"/>
              </a:lnSpc>
              <a:buAutoNum type="arabicPeriod"/>
            </a:pPr>
            <a:r>
              <a:rPr lang="tr-TR" sz="2800" dirty="0">
                <a:latin typeface="Times New Roman" pitchFamily="18" charset="0"/>
                <a:cs typeface="Times New Roman" pitchFamily="18" charset="0"/>
              </a:rPr>
              <a:t>Sınav sürenizi iyi kullanın. Erken bitirirseniz bile kontrol edin.</a:t>
            </a:r>
          </a:p>
          <a:p>
            <a:pPr marL="514350" indent="-514350">
              <a:lnSpc>
                <a:spcPct val="150000"/>
              </a:lnSpc>
              <a:buAutoNum type="arabicPeriod"/>
            </a:pPr>
            <a:endParaRPr lang="tr-TR" sz="2800" dirty="0">
              <a:latin typeface="Times New Roman" pitchFamily="18" charset="0"/>
              <a:cs typeface="Times New Roman" pitchFamily="18" charset="0"/>
            </a:endParaRPr>
          </a:p>
          <a:p>
            <a:pPr marL="514350" indent="-514350">
              <a:lnSpc>
                <a:spcPct val="150000"/>
              </a:lnSpc>
              <a:buAutoNum type="arabicPeriod"/>
            </a:pPr>
            <a:r>
              <a:rPr lang="tr-TR" sz="2800" dirty="0">
                <a:latin typeface="Times New Roman" pitchFamily="18" charset="0"/>
                <a:cs typeface="Times New Roman" pitchFamily="18" charset="0"/>
              </a:rPr>
              <a:t>Cevabınızın doğruluğundan kuşkulandığınız soruyu cevabınıza bakmadan tekrar okuyup yanıtlayın, yanıtınıza bakın. Eğer yanıtlarınız örtüşüyorsa bildiğiniz kadarı ile yanıt doğrudur.</a:t>
            </a:r>
          </a:p>
          <a:p>
            <a:pPr marL="514350" indent="-514350">
              <a:lnSpc>
                <a:spcPct val="150000"/>
              </a:lnSpc>
              <a:buAutoNum type="arabicPeriod"/>
            </a:pPr>
            <a:endParaRPr lang="tr-TR" sz="2800" dirty="0">
              <a:latin typeface="Times New Roman" pitchFamily="18" charset="0"/>
              <a:cs typeface="Times New Roman" pitchFamily="18" charset="0"/>
            </a:endParaRPr>
          </a:p>
          <a:p>
            <a:pPr marL="514350" indent="-514350">
              <a:lnSpc>
                <a:spcPct val="150000"/>
              </a:lnSpc>
              <a:buAutoNum type="arabicPeriod"/>
            </a:pPr>
            <a:endParaRPr lang="tr-TR" sz="2800" dirty="0">
              <a:latin typeface="Times New Roman" pitchFamily="18" charset="0"/>
              <a:cs typeface="Times New Roman" pitchFamily="18" charset="0"/>
            </a:endParaRPr>
          </a:p>
          <a:p>
            <a:pPr marL="514350" indent="-514350">
              <a:lnSpc>
                <a:spcPct val="150000"/>
              </a:lnSpc>
              <a:buAutoNum type="arabicPeriod"/>
            </a:pPr>
            <a:r>
              <a:rPr lang="tr-TR" sz="2800" dirty="0">
                <a:latin typeface="Times New Roman" pitchFamily="18" charset="0"/>
                <a:cs typeface="Times New Roman" pitchFamily="18" charset="0"/>
              </a:rPr>
              <a:t>Sınav öncesinde öğretmenin üzerinde durduğu, sizin not aldığınız bölümlere bakarak sınav sorularını tahmin etmeye çalışın ve iyi uyuyun.</a:t>
            </a:r>
          </a:p>
        </p:txBody>
      </p:sp>
    </p:spTree>
    <p:extLst>
      <p:ext uri="{BB962C8B-B14F-4D97-AF65-F5344CB8AC3E}">
        <p14:creationId xmlns:p14="http://schemas.microsoft.com/office/powerpoint/2010/main" val="1329283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aralıklı çalışma ara tekrarla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2052" name="Picture 4" descr="aralıklı çalışma ara tekrarla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836712"/>
            <a:ext cx="7191375" cy="5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525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249319554"/>
              </p:ext>
            </p:extLst>
          </p:nvPr>
        </p:nvGraphicFramePr>
        <p:xfrm>
          <a:off x="457200" y="404813"/>
          <a:ext cx="8229600" cy="43484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tr-TR" dirty="0"/>
                        <a:t>YAPIN</a:t>
                      </a:r>
                    </a:p>
                  </a:txBody>
                  <a:tcPr/>
                </a:tc>
                <a:tc>
                  <a:txBody>
                    <a:bodyPr/>
                    <a:lstStyle/>
                    <a:p>
                      <a:pPr algn="ctr"/>
                      <a:r>
                        <a:rPr lang="tr-TR" dirty="0"/>
                        <a:t>YAPMAYIN</a:t>
                      </a:r>
                    </a:p>
                  </a:txBody>
                  <a:tcPr/>
                </a:tc>
                <a:extLst>
                  <a:ext uri="{0D108BD9-81ED-4DB2-BD59-A6C34878D82A}">
                    <a16:rowId xmlns:a16="http://schemas.microsoft.com/office/drawing/2014/main" val="10000"/>
                  </a:ext>
                </a:extLst>
              </a:tr>
              <a:tr h="370840">
                <a:tc>
                  <a:txBody>
                    <a:bodyPr/>
                    <a:lstStyle/>
                    <a:p>
                      <a:pPr algn="ctr"/>
                      <a:r>
                        <a:rPr lang="tr-TR" dirty="0"/>
                        <a:t>1.Amacınız</a:t>
                      </a:r>
                      <a:r>
                        <a:rPr lang="tr-TR" baseline="0" dirty="0"/>
                        <a:t>ı belirleyin.</a:t>
                      </a:r>
                      <a:endParaRPr lang="tr-TR" dirty="0"/>
                    </a:p>
                  </a:txBody>
                  <a:tcPr/>
                </a:tc>
                <a:tc>
                  <a:txBody>
                    <a:bodyPr/>
                    <a:lstStyle/>
                    <a:p>
                      <a:pPr algn="ctr"/>
                      <a:r>
                        <a:rPr lang="tr-TR" dirty="0"/>
                        <a:t>1.Amaçsız Çalışma</a:t>
                      </a:r>
                    </a:p>
                  </a:txBody>
                  <a:tcPr/>
                </a:tc>
                <a:extLst>
                  <a:ext uri="{0D108BD9-81ED-4DB2-BD59-A6C34878D82A}">
                    <a16:rowId xmlns:a16="http://schemas.microsoft.com/office/drawing/2014/main" val="10001"/>
                  </a:ext>
                </a:extLst>
              </a:tr>
              <a:tr h="370840">
                <a:tc>
                  <a:txBody>
                    <a:bodyPr/>
                    <a:lstStyle/>
                    <a:p>
                      <a:pPr algn="ctr"/>
                      <a:r>
                        <a:rPr lang="tr-TR" dirty="0"/>
                        <a:t>2.Zamanınızı planlayın</a:t>
                      </a:r>
                    </a:p>
                  </a:txBody>
                  <a:tcPr/>
                </a:tc>
                <a:tc>
                  <a:txBody>
                    <a:bodyPr/>
                    <a:lstStyle/>
                    <a:p>
                      <a:pPr algn="ctr"/>
                      <a:r>
                        <a:rPr lang="tr-TR" dirty="0"/>
                        <a:t>2.Plansız</a:t>
                      </a:r>
                      <a:r>
                        <a:rPr lang="tr-TR" baseline="0" dirty="0"/>
                        <a:t>/programsız çalışma</a:t>
                      </a:r>
                      <a:endParaRPr lang="tr-TR" dirty="0"/>
                    </a:p>
                  </a:txBody>
                  <a:tcPr/>
                </a:tc>
                <a:extLst>
                  <a:ext uri="{0D108BD9-81ED-4DB2-BD59-A6C34878D82A}">
                    <a16:rowId xmlns:a16="http://schemas.microsoft.com/office/drawing/2014/main" val="10002"/>
                  </a:ext>
                </a:extLst>
              </a:tr>
              <a:tr h="370840">
                <a:tc>
                  <a:txBody>
                    <a:bodyPr/>
                    <a:lstStyle/>
                    <a:p>
                      <a:pPr algn="ctr"/>
                      <a:r>
                        <a:rPr lang="tr-TR" dirty="0"/>
                        <a:t>3.Günlük</a:t>
                      </a:r>
                      <a:r>
                        <a:rPr lang="tr-TR" baseline="0" dirty="0"/>
                        <a:t> plan yaparak planlı çalışın.</a:t>
                      </a:r>
                      <a:endParaRPr lang="tr-TR" dirty="0"/>
                    </a:p>
                  </a:txBody>
                  <a:tcPr/>
                </a:tc>
                <a:tc>
                  <a:txBody>
                    <a:bodyPr/>
                    <a:lstStyle/>
                    <a:p>
                      <a:pPr algn="ctr"/>
                      <a:r>
                        <a:rPr lang="tr-TR" dirty="0"/>
                        <a:t>3.Evin</a:t>
                      </a:r>
                      <a:r>
                        <a:rPr lang="tr-TR" baseline="0" dirty="0"/>
                        <a:t> değişik yerlerinde çalışma.</a:t>
                      </a:r>
                      <a:endParaRPr lang="tr-TR" dirty="0"/>
                    </a:p>
                  </a:txBody>
                  <a:tcPr/>
                </a:tc>
                <a:extLst>
                  <a:ext uri="{0D108BD9-81ED-4DB2-BD59-A6C34878D82A}">
                    <a16:rowId xmlns:a16="http://schemas.microsoft.com/office/drawing/2014/main" val="10003"/>
                  </a:ext>
                </a:extLst>
              </a:tr>
              <a:tr h="370840">
                <a:tc>
                  <a:txBody>
                    <a:bodyPr/>
                    <a:lstStyle/>
                    <a:p>
                      <a:pPr algn="ctr"/>
                      <a:r>
                        <a:rPr lang="tr-TR" dirty="0"/>
                        <a:t>4.Çalışma ortamınızı düzenleyin.</a:t>
                      </a:r>
                    </a:p>
                  </a:txBody>
                  <a:tcPr/>
                </a:tc>
                <a:tc>
                  <a:txBody>
                    <a:bodyPr/>
                    <a:lstStyle/>
                    <a:p>
                      <a:pPr algn="ctr"/>
                      <a:r>
                        <a:rPr lang="tr-TR" dirty="0"/>
                        <a:t>4.Yatarak ve uzanarak çalışma.</a:t>
                      </a:r>
                    </a:p>
                  </a:txBody>
                  <a:tcPr/>
                </a:tc>
                <a:extLst>
                  <a:ext uri="{0D108BD9-81ED-4DB2-BD59-A6C34878D82A}">
                    <a16:rowId xmlns:a16="http://schemas.microsoft.com/office/drawing/2014/main" val="10004"/>
                  </a:ext>
                </a:extLst>
              </a:tr>
              <a:tr h="370840">
                <a:tc>
                  <a:txBody>
                    <a:bodyPr/>
                    <a:lstStyle/>
                    <a:p>
                      <a:pPr algn="ctr"/>
                      <a:endParaRPr lang="tr-TR" dirty="0"/>
                    </a:p>
                  </a:txBody>
                  <a:tcPr/>
                </a:tc>
                <a:tc>
                  <a:txBody>
                    <a:bodyPr/>
                    <a:lstStyle/>
                    <a:p>
                      <a:pPr algn="ctr"/>
                      <a:r>
                        <a:rPr lang="tr-TR" dirty="0"/>
                        <a:t>5.Gürültülü ortamda</a:t>
                      </a:r>
                      <a:r>
                        <a:rPr lang="tr-TR" baseline="0" dirty="0"/>
                        <a:t> çalışma.</a:t>
                      </a:r>
                      <a:endParaRPr lang="tr-TR" dirty="0"/>
                    </a:p>
                  </a:txBody>
                  <a:tcPr/>
                </a:tc>
                <a:extLst>
                  <a:ext uri="{0D108BD9-81ED-4DB2-BD59-A6C34878D82A}">
                    <a16:rowId xmlns:a16="http://schemas.microsoft.com/office/drawing/2014/main" val="10005"/>
                  </a:ext>
                </a:extLst>
              </a:tr>
              <a:tr h="370840">
                <a:tc>
                  <a:txBody>
                    <a:bodyPr/>
                    <a:lstStyle/>
                    <a:p>
                      <a:pPr algn="ctr"/>
                      <a:endParaRPr lang="tr-TR" dirty="0"/>
                    </a:p>
                  </a:txBody>
                  <a:tcPr/>
                </a:tc>
                <a:tc>
                  <a:txBody>
                    <a:bodyPr/>
                    <a:lstStyle/>
                    <a:p>
                      <a:pPr algn="ctr"/>
                      <a:r>
                        <a:rPr lang="tr-TR" dirty="0"/>
                        <a:t>6.Müzik dinleyerek çalışma</a:t>
                      </a:r>
                    </a:p>
                  </a:txBody>
                  <a:tcPr/>
                </a:tc>
                <a:extLst>
                  <a:ext uri="{0D108BD9-81ED-4DB2-BD59-A6C34878D82A}">
                    <a16:rowId xmlns:a16="http://schemas.microsoft.com/office/drawing/2014/main" val="10006"/>
                  </a:ext>
                </a:extLst>
              </a:tr>
              <a:tr h="370840">
                <a:tc>
                  <a:txBody>
                    <a:bodyPr/>
                    <a:lstStyle/>
                    <a:p>
                      <a:pPr algn="ctr"/>
                      <a:endParaRPr lang="tr-TR" dirty="0"/>
                    </a:p>
                  </a:txBody>
                  <a:tcPr/>
                </a:tc>
                <a:tc>
                  <a:txBody>
                    <a:bodyPr/>
                    <a:lstStyle/>
                    <a:p>
                      <a:pPr algn="ctr"/>
                      <a:r>
                        <a:rPr lang="tr-TR" dirty="0"/>
                        <a:t>7.Televizyon/</a:t>
                      </a:r>
                      <a:r>
                        <a:rPr lang="tr-TR" baseline="0" dirty="0"/>
                        <a:t> telefon ile konuşma.</a:t>
                      </a:r>
                      <a:endParaRPr lang="tr-TR" dirty="0"/>
                    </a:p>
                  </a:txBody>
                  <a:tcPr/>
                </a:tc>
                <a:extLst>
                  <a:ext uri="{0D108BD9-81ED-4DB2-BD59-A6C34878D82A}">
                    <a16:rowId xmlns:a16="http://schemas.microsoft.com/office/drawing/2014/main" val="10007"/>
                  </a:ext>
                </a:extLst>
              </a:tr>
              <a:tr h="370840">
                <a:tc>
                  <a:txBody>
                    <a:bodyPr/>
                    <a:lstStyle/>
                    <a:p>
                      <a:pPr algn="ctr"/>
                      <a:endParaRPr lang="tr-TR" dirty="0"/>
                    </a:p>
                  </a:txBody>
                  <a:tcPr/>
                </a:tc>
                <a:tc>
                  <a:txBody>
                    <a:bodyPr/>
                    <a:lstStyle/>
                    <a:p>
                      <a:pPr algn="ctr"/>
                      <a:r>
                        <a:rPr lang="tr-TR" dirty="0"/>
                        <a:t>8.Kaynaklardan</a:t>
                      </a:r>
                      <a:r>
                        <a:rPr lang="tr-TR" baseline="0" dirty="0"/>
                        <a:t> yararlanmamak.</a:t>
                      </a:r>
                      <a:endParaRPr lang="tr-TR" dirty="0"/>
                    </a:p>
                  </a:txBody>
                  <a:tcPr/>
                </a:tc>
                <a:extLst>
                  <a:ext uri="{0D108BD9-81ED-4DB2-BD59-A6C34878D82A}">
                    <a16:rowId xmlns:a16="http://schemas.microsoft.com/office/drawing/2014/main" val="10008"/>
                  </a:ext>
                </a:extLst>
              </a:tr>
              <a:tr h="370840">
                <a:tc>
                  <a:txBody>
                    <a:bodyPr/>
                    <a:lstStyle/>
                    <a:p>
                      <a:pPr algn="ctr"/>
                      <a:endParaRPr lang="tr-TR" dirty="0"/>
                    </a:p>
                  </a:txBody>
                  <a:tcPr/>
                </a:tc>
                <a:tc>
                  <a:txBody>
                    <a:bodyPr/>
                    <a:lstStyle/>
                    <a:p>
                      <a:pPr algn="ctr"/>
                      <a:r>
                        <a:rPr lang="tr-TR" dirty="0"/>
                        <a:t>9.Derslerden korkmak/Dersi</a:t>
                      </a:r>
                      <a:r>
                        <a:rPr lang="tr-TR" baseline="0" dirty="0"/>
                        <a:t> bırakmak.</a:t>
                      </a:r>
                      <a:endParaRPr lang="tr-TR" dirty="0"/>
                    </a:p>
                  </a:txBody>
                  <a:tcPr/>
                </a:tc>
                <a:extLst>
                  <a:ext uri="{0D108BD9-81ED-4DB2-BD59-A6C34878D82A}">
                    <a16:rowId xmlns:a16="http://schemas.microsoft.com/office/drawing/2014/main" val="10009"/>
                  </a:ext>
                </a:extLst>
              </a:tr>
              <a:tr h="370840">
                <a:tc>
                  <a:txBody>
                    <a:bodyPr/>
                    <a:lstStyle/>
                    <a:p>
                      <a:pPr algn="ctr"/>
                      <a:endParaRPr lang="tr-TR" dirty="0"/>
                    </a:p>
                  </a:txBody>
                  <a:tcPr/>
                </a:tc>
                <a:tc>
                  <a:txBody>
                    <a:bodyPr/>
                    <a:lstStyle/>
                    <a:p>
                      <a:pPr algn="ctr"/>
                      <a:r>
                        <a:rPr lang="tr-TR" dirty="0"/>
                        <a:t>10.Derse veya öğretmenle ile ilgili önyargılar.</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10428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ÖNYARGI </a:t>
            </a:r>
          </a:p>
        </p:txBody>
      </p:sp>
      <p:sp>
        <p:nvSpPr>
          <p:cNvPr id="3" name="İçerik Yer Tutucusu 2"/>
          <p:cNvSpPr>
            <a:spLocks noGrp="1"/>
          </p:cNvSpPr>
          <p:nvPr>
            <p:ph idx="1"/>
          </p:nvPr>
        </p:nvSpPr>
        <p:spPr/>
        <p:txBody>
          <a:bodyPr>
            <a:normAutofit fontScale="92500" lnSpcReduction="20000"/>
          </a:bodyPr>
          <a:lstStyle/>
          <a:p>
            <a:pPr>
              <a:lnSpc>
                <a:spcPct val="200000"/>
              </a:lnSpc>
            </a:pPr>
            <a:r>
              <a:rPr lang="tr-TR" sz="2800" i="1" dirty="0">
                <a:latin typeface="Times New Roman" pitchFamily="18" charset="0"/>
                <a:cs typeface="Times New Roman" pitchFamily="18" charset="0"/>
              </a:rPr>
              <a:t>Hasta ne konuşuyor, ne de söylenenleri anlıyor. Bazen saatlerce anlaşılmaz şeyler geveliyor. Zaman yer ya da kişi kavramı yok. Yalnız nasıl oluyorsa, kendi adı söylendiğinde tepki veriyor. Son altı aydır onun yanındayım, ne görünüşü için bir çaba sarf ediyor, ne de bakım yapılırken yardımcı oluyor.</a:t>
            </a:r>
          </a:p>
          <a:p>
            <a:pPr>
              <a:lnSpc>
                <a:spcPct val="200000"/>
              </a:lnSpc>
            </a:pPr>
            <a:endParaRPr lang="tr-TR"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3023850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a:bodyPr>
          <a:lstStyle/>
          <a:p>
            <a:pPr>
              <a:lnSpc>
                <a:spcPct val="150000"/>
              </a:lnSpc>
              <a:buFontTx/>
              <a:buChar char="•"/>
            </a:pPr>
            <a:r>
              <a:rPr lang="tr-TR" sz="2800" i="1" dirty="0">
                <a:latin typeface="Times New Roman" pitchFamily="18" charset="0"/>
                <a:cs typeface="Times New Roman" pitchFamily="18" charset="0"/>
              </a:rPr>
              <a:t>Onu hep başkaları besliyor, yıkıyor ve giydiriyor. Dişleri yok, yiyeceklerin hep püre biçiminde verilmesi gerekiyor. Üstü hep salyalar içinde. Yürüyemiyor. Uykusu sürekli düzensiz. Gece yarısı uyanıp çığlıklarıyla herkesi uyandırıyor. Çoğu zaman mutlu ve sevecen, fakat bazen ortada sebep yokken sinirleniyor. Biri gelip onu yatıştırıncaya kadar feryat figan bağırıyor.”</a:t>
            </a:r>
          </a:p>
          <a:p>
            <a:pPr>
              <a:lnSpc>
                <a:spcPct val="150000"/>
              </a:lnSpc>
              <a:buFontTx/>
              <a:buChar char="•"/>
            </a:pPr>
            <a:endParaRPr lang="tr-TR" sz="2800" i="1" dirty="0">
              <a:latin typeface="Times New Roman" pitchFamily="18" charset="0"/>
              <a:cs typeface="Times New Roman" pitchFamily="18" charset="0"/>
            </a:endParaRPr>
          </a:p>
          <a:p>
            <a:pPr>
              <a:lnSpc>
                <a:spcPct val="150000"/>
              </a:lnSpc>
            </a:pPr>
            <a:endParaRPr lang="tr-TR"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1505710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i="1" kern="10" dirty="0">
                <a:latin typeface="Times New Roman"/>
                <a:cs typeface="Times New Roman"/>
              </a:rPr>
              <a:t>Böyle bir hastaya bakmak zorunda olan</a:t>
            </a:r>
          </a:p>
          <a:p>
            <a:pPr marL="0" indent="0">
              <a:buNone/>
            </a:pPr>
            <a:r>
              <a:rPr lang="tr-TR" i="1" kern="10" dirty="0">
                <a:latin typeface="Times New Roman"/>
                <a:cs typeface="Times New Roman"/>
              </a:rPr>
              <a:t>biri olmak ister miydiniz?</a:t>
            </a:r>
          </a:p>
          <a:p>
            <a:endParaRPr lang="tr-TR" i="1" dirty="0"/>
          </a:p>
          <a:p>
            <a:endParaRPr lang="tr-TR" i="1" dirty="0"/>
          </a:p>
          <a:p>
            <a:pPr algn="ctr"/>
            <a:r>
              <a:rPr kumimoji="1" lang="tr-TR" b="1" i="1" dirty="0">
                <a:latin typeface="Arial" charset="0"/>
              </a:rPr>
              <a:t>Biraz düşünüp ondan</a:t>
            </a:r>
          </a:p>
          <a:p>
            <a:pPr marL="0" indent="0" algn="ctr">
              <a:buNone/>
            </a:pPr>
            <a:r>
              <a:rPr kumimoji="1" lang="tr-TR" b="1" i="1" dirty="0">
                <a:latin typeface="Arial" charset="0"/>
              </a:rPr>
              <a:t> sonra karar veriniz</a:t>
            </a:r>
          </a:p>
          <a:p>
            <a:endParaRPr lang="tr-TR" i="1" dirty="0"/>
          </a:p>
        </p:txBody>
      </p:sp>
    </p:spTree>
    <p:extLst>
      <p:ext uri="{BB962C8B-B14F-4D97-AF65-F5344CB8AC3E}">
        <p14:creationId xmlns:p14="http://schemas.microsoft.com/office/powerpoint/2010/main" val="1384281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67544" y="476672"/>
            <a:ext cx="4572000" cy="1698927"/>
          </a:xfrm>
          <a:prstGeom prst="rect">
            <a:avLst/>
          </a:prstGeom>
        </p:spPr>
        <p:txBody>
          <a:bodyPr>
            <a:spAutoFit/>
          </a:bodyPr>
          <a:lstStyle/>
          <a:p>
            <a:pPr marL="342900" indent="-342900" algn="ctr">
              <a:spcBef>
                <a:spcPct val="20000"/>
              </a:spcBef>
            </a:pPr>
            <a:r>
              <a:rPr lang="tr-TR" dirty="0"/>
              <a:t>YETERİ KADAR DÜŞÜNDÜNÜZ MÜ?</a:t>
            </a:r>
          </a:p>
          <a:p>
            <a:pPr marL="342900" indent="-342900" algn="ctr">
              <a:spcBef>
                <a:spcPct val="20000"/>
              </a:spcBef>
            </a:pPr>
            <a:endParaRPr lang="tr-TR" dirty="0"/>
          </a:p>
          <a:p>
            <a:pPr marL="342900" indent="-342900" algn="ctr">
              <a:spcBef>
                <a:spcPct val="20000"/>
              </a:spcBef>
            </a:pPr>
            <a:r>
              <a:rPr lang="tr-TR" dirty="0"/>
              <a:t>CEVABINIZ EVET İSE </a:t>
            </a:r>
          </a:p>
          <a:p>
            <a:pPr marL="342900" indent="-342900" algn="ctr">
              <a:spcBef>
                <a:spcPct val="20000"/>
              </a:spcBef>
            </a:pPr>
            <a:endParaRPr lang="tr-TR" dirty="0"/>
          </a:p>
          <a:p>
            <a:pPr marL="342900" indent="-342900" algn="ctr">
              <a:spcBef>
                <a:spcPct val="20000"/>
              </a:spcBef>
            </a:pPr>
            <a:r>
              <a:rPr lang="tr-TR" dirty="0"/>
              <a:t>ŞİMDİ HASTAYLA TANIŞALIM</a:t>
            </a:r>
          </a:p>
        </p:txBody>
      </p:sp>
      <p:sp>
        <p:nvSpPr>
          <p:cNvPr id="5" name="Rectangle 3"/>
          <p:cNvSpPr>
            <a:spLocks noChangeArrowheads="1"/>
          </p:cNvSpPr>
          <p:nvPr/>
        </p:nvSpPr>
        <p:spPr bwMode="auto">
          <a:xfrm>
            <a:off x="611560" y="2492896"/>
            <a:ext cx="3527425"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tr-T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kumimoji="1" lang="tr-TR" sz="2000" b="1" dirty="0">
                <a:effectLst>
                  <a:outerShdw blurRad="38100" dist="38100" dir="2700000" algn="tl">
                    <a:srgbClr val="FFFFFF"/>
                  </a:outerShdw>
                </a:effectLst>
                <a:latin typeface="Arial" charset="0"/>
              </a:rPr>
              <a:t>TANIŞTIRALIM</a:t>
            </a:r>
          </a:p>
        </p:txBody>
      </p:sp>
      <p:pic>
        <p:nvPicPr>
          <p:cNvPr id="6" name="Picture 2" descr="CA3ATAF7">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573016"/>
            <a:ext cx="4464645" cy="297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4928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Autofit/>
          </a:bodyPr>
          <a:lstStyle/>
          <a:p>
            <a:pPr>
              <a:lnSpc>
                <a:spcPct val="200000"/>
              </a:lnSpc>
              <a:buFontTx/>
              <a:buChar char="•"/>
            </a:pPr>
            <a:r>
              <a:rPr lang="tr-TR" sz="2000" dirty="0">
                <a:latin typeface="Times New Roman" pitchFamily="18" charset="0"/>
                <a:cs typeface="Times New Roman" pitchFamily="18" charset="0"/>
              </a:rPr>
              <a:t>Hayalinizde düşündüğünüz kişinin böyle sevimli bir çocuk olabileceğini tahmin etmemiş olabilirsiniz. Hiçbir şeye karşı katı bir önyargınız olmamalı.</a:t>
            </a:r>
          </a:p>
          <a:p>
            <a:pPr>
              <a:lnSpc>
                <a:spcPct val="200000"/>
              </a:lnSpc>
              <a:buFontTx/>
              <a:buChar char="•"/>
            </a:pPr>
            <a:endParaRPr lang="tr-TR" sz="2000" dirty="0">
              <a:latin typeface="Times New Roman" pitchFamily="18" charset="0"/>
              <a:cs typeface="Times New Roman" pitchFamily="18" charset="0"/>
            </a:endParaRPr>
          </a:p>
          <a:p>
            <a:pPr>
              <a:lnSpc>
                <a:spcPct val="200000"/>
              </a:lnSpc>
              <a:buFontTx/>
              <a:buChar char="•"/>
            </a:pPr>
            <a:r>
              <a:rPr lang="tr-TR" sz="2000" dirty="0">
                <a:latin typeface="Times New Roman" pitchFamily="18" charset="0"/>
                <a:cs typeface="Times New Roman" pitchFamily="18" charset="0"/>
              </a:rPr>
              <a:t>ÖNYARGILARINIZI KIRMAK İÇİN KENDİNİZE BİR ŞANS VERİN.</a:t>
            </a:r>
          </a:p>
          <a:p>
            <a:pPr>
              <a:lnSpc>
                <a:spcPct val="200000"/>
              </a:lnSpc>
              <a:buFontTx/>
              <a:buChar char="•"/>
            </a:pPr>
            <a:endParaRPr lang="tr-TR" sz="2000" dirty="0">
              <a:latin typeface="Times New Roman" pitchFamily="18" charset="0"/>
              <a:cs typeface="Times New Roman" pitchFamily="18" charset="0"/>
            </a:endParaRPr>
          </a:p>
          <a:p>
            <a:pPr>
              <a:lnSpc>
                <a:spcPct val="200000"/>
              </a:lnSpc>
              <a:buFontTx/>
              <a:buChar char="•"/>
            </a:pPr>
            <a:r>
              <a:rPr lang="tr-TR" sz="2000" dirty="0">
                <a:latin typeface="Times New Roman" pitchFamily="18" charset="0"/>
                <a:cs typeface="Times New Roman" pitchFamily="18" charset="0"/>
              </a:rPr>
              <a:t>ÇÜNKÜ İYİ BİR GELECEK İÇİN BİR TAKIM FAALİYETLERE GİRME KONUSUNDA CESUR VE KARARLI OLMALISINIZ.</a:t>
            </a:r>
          </a:p>
          <a:p>
            <a:pPr>
              <a:lnSpc>
                <a:spcPct val="200000"/>
              </a:lnSpc>
            </a:pPr>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1844762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BAŞARABİLMEK İÇİN ÖNCELİKLE BAŞARACAĞINIZA YÜREKTEN İNANIN!</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ENDİŞELERİ DÜŞÜNÜRSEN BAŞARISIZ OLURSUN.</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ZAFERİ DÜŞÜNÜRSEN BAŞARILI OLURSUN. </a:t>
            </a:r>
          </a:p>
        </p:txBody>
      </p:sp>
    </p:spTree>
    <p:extLst>
      <p:ext uri="{BB962C8B-B14F-4D97-AF65-F5344CB8AC3E}">
        <p14:creationId xmlns:p14="http://schemas.microsoft.com/office/powerpoint/2010/main" val="1588644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r>
              <a:rPr kumimoji="1" lang="tr-TR" b="1" i="1" dirty="0">
                <a:effectLst>
                  <a:outerShdw blurRad="38100" dist="38100" dir="2700000" algn="tl">
                    <a:srgbClr val="C0C0C0"/>
                  </a:outerShdw>
                </a:effectLst>
                <a:latin typeface="Verdana" pitchFamily="34" charset="0"/>
              </a:rPr>
              <a:t>Zamanınızı ve yaşamınızın kontrolünü elinizde tutun. Gün bugündür, Yer burasıdır, Yaşam sizin yaşamınızdır, Geleceğinizi etkileme fırsatına sahipsiniz. Günü yakalayın, Bu anı kullanın, Şimdi harekete geçiniz</a:t>
            </a:r>
            <a:r>
              <a:rPr kumimoji="1" lang="tr-TR" b="1" i="1" dirty="0">
                <a:effectLst>
                  <a:outerShdw blurRad="38100" dist="38100" dir="2700000" algn="tl">
                    <a:srgbClr val="C0C0C0"/>
                  </a:outerShdw>
                </a:effectLst>
                <a:latin typeface="Arial" charset="0"/>
              </a:rPr>
              <a:t>.</a:t>
            </a:r>
          </a:p>
          <a:p>
            <a:endParaRPr kumimoji="1" lang="tr-TR" sz="4800" b="1" dirty="0">
              <a:effectLst>
                <a:outerShdw blurRad="38100" dist="38100" dir="2700000" algn="tl">
                  <a:srgbClr val="C0C0C0"/>
                </a:outerShdw>
              </a:effectLst>
              <a:latin typeface="Arial" charset="0"/>
            </a:endParaRPr>
          </a:p>
          <a:p>
            <a:endParaRPr lang="tr-TR" dirty="0"/>
          </a:p>
        </p:txBody>
      </p:sp>
    </p:spTree>
    <p:extLst>
      <p:ext uri="{BB962C8B-B14F-4D97-AF65-F5344CB8AC3E}">
        <p14:creationId xmlns:p14="http://schemas.microsoft.com/office/powerpoint/2010/main" val="5805269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91264" cy="5505475"/>
          </a:xfrm>
        </p:spPr>
        <p:txBody>
          <a:bodyPr>
            <a:normAutofit fontScale="85000" lnSpcReduction="20000"/>
          </a:bodyPr>
          <a:lstStyle/>
          <a:p>
            <a:pPr marL="0" indent="0">
              <a:lnSpc>
                <a:spcPct val="150000"/>
              </a:lnSpc>
              <a:buNone/>
            </a:pPr>
            <a:r>
              <a:rPr lang="tr-TR" sz="2800" b="1" i="1" u="sng" dirty="0">
                <a:latin typeface="Times New Roman" pitchFamily="18" charset="0"/>
                <a:cs typeface="Times New Roman" pitchFamily="18" charset="0"/>
              </a:rPr>
              <a:t>Bu temel çerçevede:</a:t>
            </a:r>
          </a:p>
          <a:p>
            <a:pPr marL="0" indent="0">
              <a:lnSpc>
                <a:spcPct val="150000"/>
              </a:lnSpc>
              <a:buNone/>
            </a:pPr>
            <a:endParaRPr lang="tr-TR" sz="2800" dirty="0">
              <a:latin typeface="Times New Roman" pitchFamily="18" charset="0"/>
              <a:cs typeface="Times New Roman" pitchFamily="18" charset="0"/>
            </a:endParaRPr>
          </a:p>
          <a:p>
            <a:pPr marL="514350" indent="-514350">
              <a:lnSpc>
                <a:spcPct val="150000"/>
              </a:lnSpc>
              <a:buAutoNum type="arabicPeriod"/>
            </a:pPr>
            <a:r>
              <a:rPr lang="tr-TR" sz="2800" dirty="0">
                <a:latin typeface="Times New Roman" pitchFamily="18" charset="0"/>
                <a:cs typeface="Times New Roman" pitchFamily="18" charset="0"/>
              </a:rPr>
              <a:t>Kişisel öğrenme alanınızda güçlü ve gelişmeye açık yönlerinizi saptayın.</a:t>
            </a:r>
          </a:p>
          <a:p>
            <a:pPr marL="514350" indent="-514350">
              <a:lnSpc>
                <a:spcPct val="150000"/>
              </a:lnSpc>
              <a:buAutoNum type="arabicPeriod"/>
            </a:pPr>
            <a:r>
              <a:rPr lang="tr-TR" sz="2800" dirty="0">
                <a:latin typeface="Times New Roman" pitchFamily="18" charset="0"/>
                <a:cs typeface="Times New Roman" pitchFamily="18" charset="0"/>
              </a:rPr>
              <a:t>Kişisel ilgi ve hobilerinizi gözden geçirin ve bunlara ayıracağınız zamanı iyi saptayın.</a:t>
            </a:r>
          </a:p>
          <a:p>
            <a:pPr marL="514350" indent="-514350">
              <a:lnSpc>
                <a:spcPct val="150000"/>
              </a:lnSpc>
              <a:buAutoNum type="arabicPeriod"/>
            </a:pPr>
            <a:r>
              <a:rPr lang="tr-TR" sz="2800" dirty="0">
                <a:latin typeface="Times New Roman" pitchFamily="18" charset="0"/>
                <a:cs typeface="Times New Roman" pitchFamily="18" charset="0"/>
              </a:rPr>
              <a:t>Çalışma sürenizi kendi çalışma ihtiyacınıza göre saptayın.</a:t>
            </a:r>
          </a:p>
          <a:p>
            <a:pPr marL="514350" indent="-514350">
              <a:lnSpc>
                <a:spcPct val="150000"/>
              </a:lnSpc>
              <a:buAutoNum type="arabicPeriod"/>
            </a:pPr>
            <a:r>
              <a:rPr lang="tr-TR" sz="2800" dirty="0">
                <a:latin typeface="Times New Roman" pitchFamily="18" charset="0"/>
                <a:cs typeface="Times New Roman" pitchFamily="18" charset="0"/>
              </a:rPr>
              <a:t>Çalışırken planınıza uyun. Planın aksayan, size uymayan yönlerini bulun, sebebini araştırın ve gerekirse planınızda değişiklik yapın.</a:t>
            </a:r>
          </a:p>
          <a:p>
            <a:pPr marL="0" indent="0">
              <a:lnSpc>
                <a:spcPct val="150000"/>
              </a:lnSpc>
              <a:buNone/>
            </a:pPr>
            <a:endParaRPr lang="tr-TR" sz="2800" b="1" i="1" u="sng" dirty="0">
              <a:latin typeface="Times New Roman" pitchFamily="18" charset="0"/>
              <a:cs typeface="Times New Roman" pitchFamily="18" charset="0"/>
            </a:endParaRPr>
          </a:p>
        </p:txBody>
      </p:sp>
    </p:spTree>
    <p:extLst>
      <p:ext uri="{BB962C8B-B14F-4D97-AF65-F5344CB8AC3E}">
        <p14:creationId xmlns:p14="http://schemas.microsoft.com/office/powerpoint/2010/main" val="4130512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rimli ders çalışma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20688"/>
            <a:ext cx="4667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erimli ders çalışma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497992"/>
            <a:ext cx="2788618" cy="394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47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şarıya giden yol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60648"/>
            <a:ext cx="5688632" cy="468052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123728" y="5201625"/>
            <a:ext cx="4752528" cy="646331"/>
          </a:xfrm>
          <a:prstGeom prst="rect">
            <a:avLst/>
          </a:prstGeom>
          <a:noFill/>
        </p:spPr>
        <p:txBody>
          <a:bodyPr wrap="square" rtlCol="0">
            <a:spAutoFit/>
          </a:bodyPr>
          <a:lstStyle/>
          <a:p>
            <a:pPr algn="ctr"/>
            <a:r>
              <a:rPr lang="tr-TR" dirty="0"/>
              <a:t>Başarıya giden yolda kapıları açan sihirli anahtar: </a:t>
            </a:r>
            <a:r>
              <a:rPr lang="tr-TR" b="1" i="1" dirty="0">
                <a:solidFill>
                  <a:srgbClr val="FF0000"/>
                </a:solidFill>
              </a:rPr>
              <a:t>HEDEF BELİRLEMEKTİR.</a:t>
            </a:r>
          </a:p>
        </p:txBody>
      </p:sp>
      <p:sp>
        <p:nvSpPr>
          <p:cNvPr id="5" name="Metin kutusu 4"/>
          <p:cNvSpPr txBox="1"/>
          <p:nvPr/>
        </p:nvSpPr>
        <p:spPr>
          <a:xfrm>
            <a:off x="4067944" y="908720"/>
            <a:ext cx="2016224" cy="646331"/>
          </a:xfrm>
          <a:prstGeom prst="rect">
            <a:avLst/>
          </a:prstGeom>
          <a:noFill/>
        </p:spPr>
        <p:txBody>
          <a:bodyPr wrap="square" rtlCol="0">
            <a:spAutoFit/>
          </a:bodyPr>
          <a:lstStyle/>
          <a:p>
            <a:pPr algn="ctr"/>
            <a:r>
              <a:rPr lang="tr-TR" sz="3600" dirty="0">
                <a:solidFill>
                  <a:srgbClr val="FFFF00"/>
                </a:solidFill>
                <a:latin typeface="Times New Roman" pitchFamily="18" charset="0"/>
                <a:cs typeface="Times New Roman" pitchFamily="18" charset="0"/>
              </a:rPr>
              <a:t>BAŞARI</a:t>
            </a:r>
          </a:p>
        </p:txBody>
      </p:sp>
    </p:spTree>
    <p:extLst>
      <p:ext uri="{BB962C8B-B14F-4D97-AF65-F5344CB8AC3E}">
        <p14:creationId xmlns:p14="http://schemas.microsoft.com/office/powerpoint/2010/main" val="3102979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cs typeface="Times New Roman" pitchFamily="18" charset="0"/>
              </a:rPr>
              <a:t>Birkaç öneri</a:t>
            </a:r>
          </a:p>
        </p:txBody>
      </p:sp>
      <p:sp>
        <p:nvSpPr>
          <p:cNvPr id="3" name="İçerik Yer Tutucusu 2"/>
          <p:cNvSpPr>
            <a:spLocks noGrp="1"/>
          </p:cNvSpPr>
          <p:nvPr>
            <p:ph idx="1"/>
          </p:nvPr>
        </p:nvSpPr>
        <p:spPr/>
        <p:txBody>
          <a:bodyPr>
            <a:normAutofit/>
          </a:bodyPr>
          <a:lstStyle/>
          <a:p>
            <a:r>
              <a:rPr lang="tr-TR" sz="2800" dirty="0">
                <a:latin typeface="Times New Roman" pitchFamily="18" charset="0"/>
                <a:cs typeface="Times New Roman" pitchFamily="18" charset="0"/>
              </a:rPr>
              <a:t>Sürekli olarak çalışmaktan kaçındığınız ders varsa çalışmaya ondan başlayın.</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Dikkat toplama egzersizleri yapın. Ders çalışırken belirli bir ara verme noktasına geldiğiniz zaman ayağa kalkıp birkaç adım odanızda yürüyün. Odanızın camını açıp havalandırın. Gerinin ve birkaç derin nefes alın. Bu egzersizlerden sonra ders çalışmaya hemen dönün.</a:t>
            </a:r>
          </a:p>
        </p:txBody>
      </p:sp>
    </p:spTree>
    <p:extLst>
      <p:ext uri="{BB962C8B-B14F-4D97-AF65-F5344CB8AC3E}">
        <p14:creationId xmlns:p14="http://schemas.microsoft.com/office/powerpoint/2010/main" val="40901856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r>
              <a:rPr lang="tr-TR" sz="2800" dirty="0">
                <a:latin typeface="Times New Roman" pitchFamily="18" charset="0"/>
                <a:cs typeface="Times New Roman" pitchFamily="18" charset="0"/>
              </a:rPr>
              <a:t> Varsa derse karşı olumsuz tutumunuzu değiştirmeye çalışın.</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Her çalışma öncesi bir konuyu bitirmeyi hedefleyin ve bu hedefe ulaşmaya çalışın</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Çalışma sırasında kendinize küçük ödüller koyun. İlgi ve dikkatinizin azaldığını fark ettiğinizde, okuduğunuz konuyu bitirince hoşlandığınız bir işi yaparak kendinizi ödüllendireceğinize söz verin.</a:t>
            </a:r>
          </a:p>
          <a:p>
            <a:r>
              <a:rPr lang="tr-TR" sz="2800" dirty="0">
                <a:latin typeface="Times New Roman" pitchFamily="18" charset="0"/>
                <a:cs typeface="Times New Roman" pitchFamily="18" charset="0"/>
              </a:rPr>
              <a:t>Örn: Çalıştığım bölümü bitirince bir tabak meyve yerim gibi.</a:t>
            </a:r>
          </a:p>
        </p:txBody>
      </p:sp>
    </p:spTree>
    <p:extLst>
      <p:ext uri="{BB962C8B-B14F-4D97-AF65-F5344CB8AC3E}">
        <p14:creationId xmlns:p14="http://schemas.microsoft.com/office/powerpoint/2010/main" val="1907309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229600" cy="5649491"/>
          </a:xfrm>
        </p:spPr>
        <p:txBody>
          <a:bodyPr>
            <a:normAutofit lnSpcReduction="10000"/>
          </a:bodyPr>
          <a:lstStyle/>
          <a:p>
            <a:pPr>
              <a:lnSpc>
                <a:spcPct val="150000"/>
              </a:lnSpc>
            </a:pPr>
            <a:r>
              <a:rPr lang="tr-TR" sz="2800" dirty="0">
                <a:latin typeface="Times New Roman" pitchFamily="18" charset="0"/>
                <a:cs typeface="Times New Roman" pitchFamily="18" charset="0"/>
              </a:rPr>
              <a:t>Okuduklarınızı kendi kelime ve cümlelerinizle ifade etmeniz konulardan özetler, sorular, cevaplar çıkarmanız öğrenmeye aktif olarak katılmayı ve daha etkin öğrenmeyi sağlar.</a:t>
            </a:r>
          </a:p>
          <a:p>
            <a:pPr>
              <a:lnSpc>
                <a:spcPct val="150000"/>
              </a:lnSpc>
            </a:pPr>
            <a:endParaRPr lang="tr-TR" sz="2800" dirty="0">
              <a:latin typeface="Times New Roman" pitchFamily="18" charset="0"/>
              <a:cs typeface="Times New Roman" pitchFamily="18" charset="0"/>
            </a:endParaRPr>
          </a:p>
          <a:p>
            <a:pPr>
              <a:lnSpc>
                <a:spcPct val="150000"/>
              </a:lnSpc>
            </a:pPr>
            <a:r>
              <a:rPr lang="tr-TR" sz="2800" dirty="0">
                <a:latin typeface="Times New Roman" pitchFamily="18" charset="0"/>
                <a:cs typeface="Times New Roman" pitchFamily="18" charset="0"/>
              </a:rPr>
              <a:t>Çalışırken kendinizi sınav hazırlayacak kişinin yerine koyup; Ben bu konudan soru hazırlayacak olsam ne sorardım diye düşünün. Bu soruların olası cevaplarını bulmanız konuyu özümsemenizi sağlar.</a:t>
            </a:r>
          </a:p>
        </p:txBody>
      </p:sp>
    </p:spTree>
    <p:extLst>
      <p:ext uri="{BB962C8B-B14F-4D97-AF65-F5344CB8AC3E}">
        <p14:creationId xmlns:p14="http://schemas.microsoft.com/office/powerpoint/2010/main" val="404184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88640"/>
            <a:ext cx="7200800" cy="5541261"/>
          </a:xfrm>
          <a:prstGeom prst="rect">
            <a:avLst/>
          </a:prstGeom>
        </p:spPr>
        <p:txBody>
          <a:bodyPr wrap="square">
            <a:spAutoFit/>
          </a:bodyPr>
          <a:lstStyle/>
          <a:p>
            <a:pPr algn="ctr">
              <a:lnSpc>
                <a:spcPct val="200000"/>
              </a:lnSpc>
            </a:pPr>
            <a:endParaRPr lang="tr-TR" dirty="0">
              <a:latin typeface="Tahoma" pitchFamily="34" charset="0"/>
              <a:ea typeface="Tahoma" pitchFamily="34" charset="0"/>
              <a:cs typeface="Tahoma" pitchFamily="34" charset="0"/>
            </a:endParaRPr>
          </a:p>
          <a:p>
            <a:pPr algn="ctr">
              <a:lnSpc>
                <a:spcPct val="200000"/>
              </a:lnSpc>
            </a:pPr>
            <a:endParaRPr lang="tr-TR" dirty="0">
              <a:latin typeface="Tahoma" pitchFamily="34" charset="0"/>
              <a:ea typeface="Tahoma" pitchFamily="34" charset="0"/>
              <a:cs typeface="Tahoma" pitchFamily="34" charset="0"/>
            </a:endParaRPr>
          </a:p>
          <a:p>
            <a:pPr algn="ctr">
              <a:lnSpc>
                <a:spcPct val="200000"/>
              </a:lnSpc>
            </a:pPr>
            <a:r>
              <a:rPr lang="tr-TR" dirty="0">
                <a:latin typeface="Tahoma" pitchFamily="34" charset="0"/>
                <a:ea typeface="Tahoma" pitchFamily="34" charset="0"/>
                <a:cs typeface="Tahoma" pitchFamily="34" charset="0"/>
              </a:rPr>
              <a:t>Çaresizlik öğrenilmiştir. Başarılı olmak da öğrenilebilir. Sende sandığından fazlası var! Gelebileceğin en iyi yerde değilsin. Yeni bir hayat için gereken, yeni bir akıldır. Doğru şeyi yapmak için yanlış zaman yoktur. Rüzgârı suçlamayı bırak, yelkenleri kullanmayı öğren! Seyirci koltuğundan sıkıldıysan, sahneye çık. Zirvede her zaman bir kişiye daha yer var. Her şey seninle başlar! Başkaları yapabildiyse, sen de yaparsın. </a:t>
            </a:r>
            <a:r>
              <a:rPr lang="tr-TR" b="1" i="1" u="sng" dirty="0">
                <a:solidFill>
                  <a:srgbClr val="FF0000"/>
                </a:solidFill>
                <a:latin typeface="Tahoma" pitchFamily="34" charset="0"/>
                <a:ea typeface="Tahoma" pitchFamily="34" charset="0"/>
                <a:cs typeface="Tahoma" pitchFamily="34" charset="0"/>
              </a:rPr>
              <a:t>Hayatta ya tozu dumana katarsın ya da tozu dumanı yutarsın. Seçim senin! </a:t>
            </a:r>
          </a:p>
        </p:txBody>
      </p:sp>
    </p:spTree>
    <p:extLst>
      <p:ext uri="{BB962C8B-B14F-4D97-AF65-F5344CB8AC3E}">
        <p14:creationId xmlns:p14="http://schemas.microsoft.com/office/powerpoint/2010/main" val="763059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başarılı insanın her zaman bir planı vardı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5" name="AutoShape 4" descr="başarılı insanın her zaman bir planı vardır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6" name="AutoShape 6" descr="başarılı insanın her zaman bir planı vardır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7" name="AutoShape 8" descr="başarılı insanın her zaman bir planı vardır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dirty="0"/>
          </a:p>
        </p:txBody>
      </p:sp>
      <p:pic>
        <p:nvPicPr>
          <p:cNvPr id="2058" name="Picture 10" descr="başarılı insanın her zaman bir planı vardı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512" y="254927"/>
            <a:ext cx="4469671" cy="3128771"/>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5580112" y="980728"/>
            <a:ext cx="3408311" cy="507831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BAŞARI İÇİN</a:t>
            </a:r>
          </a:p>
          <a:p>
            <a:pPr algn="ctr"/>
            <a:r>
              <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ÜŞENME</a:t>
            </a:r>
          </a:p>
          <a:p>
            <a:pPr algn="ctr"/>
            <a:r>
              <a:rPr lang="tr-T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ERTELEME</a:t>
            </a:r>
          </a:p>
          <a:p>
            <a:pPr algn="ctr"/>
            <a:r>
              <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VAZGEÇME</a:t>
            </a:r>
          </a:p>
          <a:p>
            <a:pPr algn="ctr"/>
            <a:endParaRPr lang="tr-T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01751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009531"/>
          </a:xfrm>
        </p:spPr>
        <p:txBody>
          <a:bodyPr/>
          <a:lstStyle/>
          <a:p>
            <a:pPr marL="0" indent="0">
              <a:buNone/>
            </a:pPr>
            <a:r>
              <a:rPr lang="tr-TR" dirty="0"/>
              <a:t>Nasılsa sınava daha çok var. Bugün çalışmasam da olur. Başarıda süreklilik neden önemlidir?</a:t>
            </a:r>
          </a:p>
          <a:p>
            <a:pPr marL="0" indent="0">
              <a:buNone/>
            </a:pPr>
            <a:endParaRPr lang="tr-TR" dirty="0"/>
          </a:p>
          <a:p>
            <a:pPr marL="0" indent="0">
              <a:buNone/>
            </a:pPr>
            <a:endParaRPr lang="tr-TR" dirty="0"/>
          </a:p>
        </p:txBody>
      </p:sp>
      <p:pic>
        <p:nvPicPr>
          <p:cNvPr id="4" name="Picture 2" descr="taşı delen suyun gücü değil damlaların sürekliliğidi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1368042"/>
            <a:ext cx="3024336" cy="1994310"/>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76796" y="4221088"/>
            <a:ext cx="9320796" cy="1754326"/>
          </a:xfrm>
          <a:prstGeom prst="rect">
            <a:avLst/>
          </a:prstGeom>
          <a:noFill/>
        </p:spPr>
        <p:txBody>
          <a:bodyPr wrap="square" lIns="91440" tIns="45720" rIns="91440" bIns="45720">
            <a:spAutoFit/>
          </a:bodyPr>
          <a:lstStyle/>
          <a:p>
            <a:pPr algn="ctr"/>
            <a:r>
              <a:rPr lang="tr-T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BAŞLAMAK İÇİN EN UYGUN ZAMAN ŞİMDİ</a:t>
            </a:r>
          </a:p>
        </p:txBody>
      </p:sp>
    </p:spTree>
    <p:extLst>
      <p:ext uri="{BB962C8B-B14F-4D97-AF65-F5344CB8AC3E}">
        <p14:creationId xmlns:p14="http://schemas.microsoft.com/office/powerpoint/2010/main" val="16884466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Sitelerin Takibi\Dersimiz.com\2016-2017 Yüklemeleri\dersimiz.com.png"/>
          <p:cNvPicPr>
            <a:picLocks noChangeAspect="1" noChangeArrowheads="1"/>
          </p:cNvPicPr>
          <p:nvPr/>
        </p:nvPicPr>
        <p:blipFill>
          <a:blip r:embed="rId3" cstate="print"/>
          <a:srcRect/>
          <a:stretch>
            <a:fillRect/>
          </a:stretch>
        </p:blipFill>
        <p:spPr bwMode="auto">
          <a:xfrm>
            <a:off x="0" y="6524625"/>
            <a:ext cx="1809750" cy="333375"/>
          </a:xfrm>
          <a:prstGeom prst="rect">
            <a:avLst/>
          </a:prstGeom>
          <a:noFill/>
        </p:spPr>
      </p:pic>
    </p:spTree>
    <p:extLst>
      <p:ext uri="{BB962C8B-B14F-4D97-AF65-F5344CB8AC3E}">
        <p14:creationId xmlns:p14="http://schemas.microsoft.com/office/powerpoint/2010/main" val="287902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tatürk çalışkanlık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09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30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rPr>
              <a:t>1.Hedefinizi Belirleyin</a:t>
            </a:r>
          </a:p>
        </p:txBody>
      </p:sp>
      <p:sp>
        <p:nvSpPr>
          <p:cNvPr id="3" name="İçerik Yer Tutucusu 2"/>
          <p:cNvSpPr>
            <a:spLocks noGrp="1"/>
          </p:cNvSpPr>
          <p:nvPr>
            <p:ph idx="1"/>
          </p:nvPr>
        </p:nvSpPr>
        <p:spPr/>
        <p:txBody>
          <a:bodyPr>
            <a:normAutofit/>
          </a:bodyPr>
          <a:lstStyle/>
          <a:p>
            <a:pPr marL="0" indent="0">
              <a:buNone/>
            </a:pPr>
            <a:r>
              <a:rPr lang="tr-TR" sz="2800" dirty="0">
                <a:latin typeface="Times New Roman" pitchFamily="18" charset="0"/>
                <a:cs typeface="Times New Roman" pitchFamily="18" charset="0"/>
              </a:rPr>
              <a:t>1.Bir şeyin hedef olabilmesi için</a:t>
            </a:r>
          </a:p>
          <a:p>
            <a:pPr marL="0" indent="0">
              <a:buNone/>
            </a:pPr>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Ulaşılabilir olması</a:t>
            </a:r>
          </a:p>
          <a:p>
            <a:pPr marL="0" indent="0">
              <a:buNone/>
            </a:pPr>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Başka bir insana bağlı olmaması</a:t>
            </a:r>
          </a:p>
          <a:p>
            <a:pPr marL="0" indent="0">
              <a:buNone/>
            </a:pPr>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Somut ve net olması gerekir</a:t>
            </a:r>
          </a:p>
          <a:p>
            <a:pPr marL="0" indent="0">
              <a:buNone/>
            </a:pPr>
            <a:endParaRPr lang="tr-TR" sz="2800" dirty="0">
              <a:latin typeface="Times New Roman" pitchFamily="18" charset="0"/>
              <a:cs typeface="Times New Roman" pitchFamily="18" charset="0"/>
            </a:endParaRPr>
          </a:p>
          <a:p>
            <a:endParaRPr lang="tr-TR" sz="2800" dirty="0">
              <a:latin typeface="Times New Roman" pitchFamily="18" charset="0"/>
              <a:cs typeface="Times New Roman" pitchFamily="18" charset="0"/>
            </a:endParaRPr>
          </a:p>
          <a:p>
            <a:endParaRPr lang="tr-TR" sz="2800" dirty="0">
              <a:latin typeface="Times New Roman" pitchFamily="18" charset="0"/>
              <a:cs typeface="Times New Roman" pitchFamily="18" charset="0"/>
            </a:endParaRPr>
          </a:p>
        </p:txBody>
      </p:sp>
      <p:pic>
        <p:nvPicPr>
          <p:cNvPr id="307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924944"/>
            <a:ext cx="2802698" cy="2102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897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buNone/>
            </a:pPr>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Daha çok çalışmalıyım. Hedef </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Matematik dersinin sayılar konusunu çalışacağım. Hedef </a:t>
            </a:r>
          </a:p>
          <a:p>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Sınav sonucumu 30 puan yükselteceğim. Hedef </a:t>
            </a:r>
          </a:p>
        </p:txBody>
      </p:sp>
      <p:cxnSp>
        <p:nvCxnSpPr>
          <p:cNvPr id="11" name="Düz Bağlayıcı 10"/>
          <p:cNvCxnSpPr/>
          <p:nvPr/>
        </p:nvCxnSpPr>
        <p:spPr>
          <a:xfrm>
            <a:off x="6156176" y="980728"/>
            <a:ext cx="576064" cy="504056"/>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Düz Bağlayıcı 12"/>
          <p:cNvCxnSpPr/>
          <p:nvPr/>
        </p:nvCxnSpPr>
        <p:spPr>
          <a:xfrm flipH="1">
            <a:off x="6156176" y="908720"/>
            <a:ext cx="576064" cy="576064"/>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Düz Bağlayıcı 14"/>
          <p:cNvCxnSpPr/>
          <p:nvPr/>
        </p:nvCxnSpPr>
        <p:spPr>
          <a:xfrm>
            <a:off x="4310175" y="2966119"/>
            <a:ext cx="180020" cy="3600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V="1">
            <a:off x="4477574" y="2606079"/>
            <a:ext cx="504056" cy="7200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a:off x="2051720" y="4725144"/>
            <a:ext cx="216024" cy="3600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flipV="1">
            <a:off x="2267744" y="4437112"/>
            <a:ext cx="432048" cy="6480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683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Amaç belirlemek neden önemlidir?</a:t>
            </a:r>
          </a:p>
        </p:txBody>
      </p:sp>
      <p:sp>
        <p:nvSpPr>
          <p:cNvPr id="3" name="İçerik Yer Tutucusu 2"/>
          <p:cNvSpPr>
            <a:spLocks noGrp="1"/>
          </p:cNvSpPr>
          <p:nvPr>
            <p:ph idx="1"/>
          </p:nvPr>
        </p:nvSpPr>
        <p:spPr/>
        <p:txBody>
          <a:bodyPr>
            <a:noAutofit/>
          </a:bodyPr>
          <a:lstStyle/>
          <a:p>
            <a:pPr marL="0" indent="0">
              <a:lnSpc>
                <a:spcPct val="150000"/>
              </a:lnSpc>
              <a:buNone/>
            </a:pPr>
            <a:r>
              <a:rPr lang="tr-TR" sz="2000" dirty="0">
                <a:latin typeface="Times New Roman" pitchFamily="18" charset="0"/>
                <a:cs typeface="Times New Roman" pitchFamily="18" charset="0"/>
              </a:rPr>
              <a:t>Hedefleriniz sizi amaçlarınıza yani sonuca götürür. Bir şeyi başarmak için ortada gözle görülür bir hedef olmalıdır.</a:t>
            </a:r>
          </a:p>
          <a:p>
            <a:pPr marL="0" indent="0">
              <a:lnSpc>
                <a:spcPct val="150000"/>
              </a:lnSpc>
              <a:buNone/>
            </a:pPr>
            <a:r>
              <a:rPr lang="tr-TR" sz="2000" dirty="0">
                <a:latin typeface="Times New Roman" pitchFamily="18" charset="0"/>
                <a:cs typeface="Times New Roman" pitchFamily="18" charset="0"/>
              </a:rPr>
              <a:t>4 Temmuz 1952 günü 34 yaşında bir kadın Pasifik Okyanusu’na dalarak Kaliforniya’ya doğru yüzmeye başladı. Eğer başarılı olursa bunu yapan ilk kadın olacaktı. Sabah su vücudu uyuşturacak kadar soğuktu ve sis o kadar yoğundu ki beraberindeki tekneleri güçlükle seçebiliyordu. Köpek balıklarına ve dondurucu soğuğa hiç aldırış etmeden 15 saat yüzdü. Kıyıya yarım mil kala kendisini sudan çıkarmalarını istedi. Azimli yüzücü bunun nedenini şöyle açıkladı: ‘Karayı görebilseydim başarabilirdim’. Vazgeçmesinin nedeni ne soğuk ne de yorgunluktu. Tek neden sis yüzünden karayı görememesiydi.</a:t>
            </a:r>
          </a:p>
        </p:txBody>
      </p:sp>
    </p:spTree>
    <p:extLst>
      <p:ext uri="{BB962C8B-B14F-4D97-AF65-F5344CB8AC3E}">
        <p14:creationId xmlns:p14="http://schemas.microsoft.com/office/powerpoint/2010/main" val="302645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FF0000"/>
                </a:solidFill>
                <a:cs typeface="Times New Roman" pitchFamily="18" charset="0"/>
              </a:rPr>
              <a:t>2.Dersi derste öğrenin</a:t>
            </a:r>
          </a:p>
        </p:txBody>
      </p:sp>
      <p:sp>
        <p:nvSpPr>
          <p:cNvPr id="3" name="İçerik Yer Tutucusu 2"/>
          <p:cNvSpPr>
            <a:spLocks noGrp="1"/>
          </p:cNvSpPr>
          <p:nvPr>
            <p:ph idx="1"/>
          </p:nvPr>
        </p:nvSpPr>
        <p:spPr/>
        <p:txBody>
          <a:bodyPr>
            <a:normAutofit/>
          </a:bodyPr>
          <a:lstStyle/>
          <a:p>
            <a:pPr marL="0" indent="0">
              <a:lnSpc>
                <a:spcPct val="200000"/>
              </a:lnSpc>
              <a:buNone/>
            </a:pPr>
            <a:endParaRPr lang="tr-TR" sz="2400" dirty="0">
              <a:latin typeface="Times New Roman" pitchFamily="18" charset="0"/>
              <a:cs typeface="Times New Roman" pitchFamily="18" charset="0"/>
            </a:endParaRPr>
          </a:p>
          <a:p>
            <a:pPr marL="0" indent="0">
              <a:lnSpc>
                <a:spcPct val="200000"/>
              </a:lnSpc>
              <a:buNone/>
            </a:pPr>
            <a:r>
              <a:rPr lang="tr-TR" sz="2400" dirty="0">
                <a:latin typeface="Times New Roman" pitchFamily="18" charset="0"/>
                <a:cs typeface="Times New Roman" pitchFamily="18" charset="0"/>
              </a:rPr>
              <a:t>Bir bilginin yarıdan fazlası derste öğrenilir. Anlamadığınız yerlerde soru sormaktan çekinmeyin. Eksik öğrenme öğrenmenin bütünlüğünü bozar.</a:t>
            </a:r>
          </a:p>
        </p:txBody>
      </p:sp>
      <p:pic>
        <p:nvPicPr>
          <p:cNvPr id="4" name="Picture 4" descr="ders çalışma isteği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509120"/>
            <a:ext cx="2755378" cy="206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3253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3281</TotalTime>
  <Words>1891</Words>
  <Application>Microsoft Office PowerPoint</Application>
  <PresentationFormat>Ekran Gösterisi (4:3)</PresentationFormat>
  <Paragraphs>280</Paragraphs>
  <Slides>58</Slides>
  <Notes>2</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58</vt:i4>
      </vt:variant>
    </vt:vector>
  </HeadingPairs>
  <TitlesOfParts>
    <vt:vector size="65" baseType="lpstr">
      <vt:lpstr>Arial</vt:lpstr>
      <vt:lpstr>Calibri</vt:lpstr>
      <vt:lpstr>Tahoma</vt:lpstr>
      <vt:lpstr>Times New Roman</vt:lpstr>
      <vt:lpstr>Verdana</vt:lpstr>
      <vt:lpstr>Wingdings</vt:lpstr>
      <vt:lpstr>Ofis Teması</vt:lpstr>
      <vt:lpstr>  VERİMLİ DERS ÇALIŞMA NEDİR? </vt:lpstr>
      <vt:lpstr>PowerPoint Sunusu</vt:lpstr>
      <vt:lpstr>ÖĞRENME</vt:lpstr>
      <vt:lpstr>PowerPoint Sunusu</vt:lpstr>
      <vt:lpstr>PowerPoint Sunusu</vt:lpstr>
      <vt:lpstr>1.Hedefinizi Belirleyin</vt:lpstr>
      <vt:lpstr>PowerPoint Sunusu</vt:lpstr>
      <vt:lpstr>Amaç belirlemek neden önemlidir?</vt:lpstr>
      <vt:lpstr>2.Dersi derste öğrenin</vt:lpstr>
      <vt:lpstr>3.Tekrar </vt:lpstr>
      <vt:lpstr>4.Motivasyon</vt:lpstr>
      <vt:lpstr>PowerPoint Sunusu</vt:lpstr>
      <vt:lpstr>PowerPoint Sunusu</vt:lpstr>
      <vt:lpstr>PowerPoint Sunusu</vt:lpstr>
      <vt:lpstr>5.Çalışma Ortamı</vt:lpstr>
      <vt:lpstr>6. Zaman Yönetimi</vt:lpstr>
      <vt:lpstr>PowerPoint Sunusu</vt:lpstr>
      <vt:lpstr>Zaman Planlama</vt:lpstr>
      <vt:lpstr>PowerPoint Sunusu</vt:lpstr>
      <vt:lpstr> Ders Çalışma ile İlgili Yakınmalar</vt:lpstr>
      <vt:lpstr>Önce Bu Düşüncelerden Kurtulun!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Genel Sorunlar</vt:lpstr>
      <vt:lpstr>Öneriler</vt:lpstr>
      <vt:lpstr>PowerPoint Sunusu</vt:lpstr>
      <vt:lpstr>PowerPoint Sunusu</vt:lpstr>
      <vt:lpstr>PowerPoint Sunusu</vt:lpstr>
      <vt:lpstr>PowerPoint Sunusu</vt:lpstr>
      <vt:lpstr>PowerPoint Sunusu</vt:lpstr>
      <vt:lpstr>ÖNYARGI </vt:lpstr>
      <vt:lpstr>PowerPoint Sunusu</vt:lpstr>
      <vt:lpstr>PowerPoint Sunusu</vt:lpstr>
      <vt:lpstr>PowerPoint Sunusu</vt:lpstr>
      <vt:lpstr>PowerPoint Sunusu</vt:lpstr>
      <vt:lpstr>PowerPoint Sunusu</vt:lpstr>
      <vt:lpstr>PowerPoint Sunusu</vt:lpstr>
      <vt:lpstr>PowerPoint Sunusu</vt:lpstr>
      <vt:lpstr>PowerPoint Sunusu</vt:lpstr>
      <vt:lpstr>Birkaç öneri</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Manager>dersimiz.com</Manager>
  <Company>dersimiz.com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dersimiz.com</dc:creator>
  <cp:keywords>dersimiz.com</cp:keywords>
  <cp:lastModifiedBy>dell</cp:lastModifiedBy>
  <cp:revision>70</cp:revision>
  <dcterms:created xsi:type="dcterms:W3CDTF">2017-02-20T06:21:53Z</dcterms:created>
  <dcterms:modified xsi:type="dcterms:W3CDTF">2020-02-08T18:50:54Z</dcterms:modified>
  <cp:category>dersimiz.com</cp:category>
</cp:coreProperties>
</file>